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4"/>
  </p:notesMasterIdLst>
  <p:handoutMasterIdLst>
    <p:handoutMasterId r:id="rId135"/>
  </p:handoutMasterIdLst>
  <p:sldIdLst>
    <p:sldId id="263" r:id="rId2"/>
    <p:sldId id="266" r:id="rId3"/>
    <p:sldId id="268" r:id="rId4"/>
    <p:sldId id="269" r:id="rId5"/>
    <p:sldId id="270" r:id="rId6"/>
    <p:sldId id="421" r:id="rId7"/>
    <p:sldId id="271" r:id="rId8"/>
    <p:sldId id="272" r:id="rId9"/>
    <p:sldId id="273" r:id="rId10"/>
    <p:sldId id="422" r:id="rId11"/>
    <p:sldId id="423" r:id="rId12"/>
    <p:sldId id="281" r:id="rId13"/>
    <p:sldId id="282" r:id="rId14"/>
    <p:sldId id="349" r:id="rId15"/>
    <p:sldId id="350" r:id="rId16"/>
    <p:sldId id="429" r:id="rId17"/>
    <p:sldId id="353" r:id="rId18"/>
    <p:sldId id="354" r:id="rId19"/>
    <p:sldId id="432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9" r:id="rId31"/>
    <p:sldId id="366" r:id="rId32"/>
    <p:sldId id="368" r:id="rId33"/>
    <p:sldId id="367" r:id="rId34"/>
    <p:sldId id="437" r:id="rId35"/>
    <p:sldId id="438" r:id="rId36"/>
    <p:sldId id="439" r:id="rId37"/>
    <p:sldId id="440" r:id="rId38"/>
    <p:sldId id="441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400" r:id="rId67"/>
    <p:sldId id="398" r:id="rId68"/>
    <p:sldId id="399" r:id="rId69"/>
    <p:sldId id="401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464" r:id="rId90"/>
    <p:sldId id="442" r:id="rId91"/>
    <p:sldId id="443" r:id="rId92"/>
    <p:sldId id="444" r:id="rId93"/>
    <p:sldId id="445" r:id="rId94"/>
    <p:sldId id="446" r:id="rId95"/>
    <p:sldId id="447" r:id="rId96"/>
    <p:sldId id="448" r:id="rId97"/>
    <p:sldId id="449" r:id="rId98"/>
    <p:sldId id="451" r:id="rId99"/>
    <p:sldId id="452" r:id="rId100"/>
    <p:sldId id="453" r:id="rId101"/>
    <p:sldId id="454" r:id="rId102"/>
    <p:sldId id="455" r:id="rId103"/>
    <p:sldId id="500" r:id="rId104"/>
    <p:sldId id="501" r:id="rId105"/>
    <p:sldId id="502" r:id="rId106"/>
    <p:sldId id="503" r:id="rId107"/>
    <p:sldId id="504" r:id="rId108"/>
    <p:sldId id="505" r:id="rId109"/>
    <p:sldId id="506" r:id="rId110"/>
    <p:sldId id="458" r:id="rId111"/>
    <p:sldId id="459" r:id="rId112"/>
    <p:sldId id="460" r:id="rId113"/>
    <p:sldId id="461" r:id="rId114"/>
    <p:sldId id="462" r:id="rId115"/>
    <p:sldId id="463" r:id="rId116"/>
    <p:sldId id="465" r:id="rId117"/>
    <p:sldId id="466" r:id="rId118"/>
    <p:sldId id="467" r:id="rId119"/>
    <p:sldId id="468" r:id="rId120"/>
    <p:sldId id="507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257" r:id="rId133"/>
  </p:sldIdLst>
  <p:sldSz cx="9144000" cy="6858000" type="screen4x3"/>
  <p:notesSz cx="6858000" cy="9144000"/>
  <p:embeddedFontLst>
    <p:embeddedFont>
      <p:font typeface="楷体" panose="02010609060101010101" pitchFamily="49" charset="-122"/>
      <p:regular r:id="rId136"/>
    </p:embeddedFont>
    <p:embeddedFont>
      <p:font typeface="微软雅黑" panose="020B0503020204020204" pitchFamily="34" charset="-122"/>
      <p:regular r:id="rId137"/>
      <p:bold r:id="rId138"/>
    </p:embeddedFont>
    <p:embeddedFont>
      <p:font typeface="Arial Unicode MS" panose="020B0604020202020204" pitchFamily="34" charset="-122"/>
      <p:regular r:id="rId139"/>
    </p:embeddedFont>
    <p:embeddedFont>
      <p:font typeface="Consolas" panose="020B0609020204030204" pitchFamily="49" charset="0"/>
      <p:regular r:id="rId140"/>
      <p:bold r:id="rId141"/>
      <p:italic r:id="rId142"/>
      <p:boldItalic r:id="rId143"/>
    </p:embeddedFont>
    <p:embeddedFont>
      <p:font typeface="Calibri" panose="020F0502020204030204" pitchFamily="34" charset="0"/>
      <p:regular r:id="rId144"/>
      <p:bold r:id="rId145"/>
      <p:italic r:id="rId146"/>
      <p:boldItalic r:id="rId1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0298"/>
    <a:srgbClr val="AA02AA"/>
    <a:srgbClr val="8B038B"/>
    <a:srgbClr val="DE5500"/>
    <a:srgbClr val="C04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4" autoAdjust="0"/>
    <p:restoredTop sz="94660"/>
  </p:normalViewPr>
  <p:slideViewPr>
    <p:cSldViewPr>
      <p:cViewPr varScale="1">
        <p:scale>
          <a:sx n="111" d="100"/>
          <a:sy n="111" d="100"/>
        </p:scale>
        <p:origin x="36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notesViewPr>
    <p:cSldViewPr>
      <p:cViewPr varScale="1">
        <p:scale>
          <a:sx n="58" d="100"/>
          <a:sy n="58" d="100"/>
        </p:scale>
        <p:origin x="-26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8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9.fntdata"/><Relationship Id="rId90" Type="http://schemas.openxmlformats.org/officeDocument/2006/relationships/slide" Target="slides/slide8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slide" Target="../slides/slide39.xml"/><Relationship Id="rId1" Type="http://schemas.openxmlformats.org/officeDocument/2006/relationships/slide" Target="../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05FCE9-2EA4-4A55-B57A-8BCC6B69C0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714B8A-84C1-46FF-B0B6-64D9A82EED69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第一节 公开密钥密码的概念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5554C4B-ADE8-4516-B848-C8C4DF803F45}" type="parTrans" cxnId="{27318D2A-3989-43C7-9E74-6F17E9323E1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D8CCDF-D1C0-4AA6-9280-6B736E8BEC1C}" type="sibTrans" cxnId="{27318D2A-3989-43C7-9E74-6F17E9323E1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F44D77-FD1A-47BD-9839-E6A8AA1B6478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密钥生成算法、加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解密算法及原理、数学攻击、计时攻击、选择密文攻击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3FE55C-EA40-469A-A826-E8CDCC1FCADA}" type="parTrans" cxnId="{C3EC8A78-F75E-4C07-8803-546FA7A1A33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896F38-5EF6-4E09-B58A-CE7AD970B2FE}" type="sibTrans" cxnId="{C3EC8A78-F75E-4C07-8803-546FA7A1A33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87D58-6FF2-4DFB-86B3-B046F4C00F1D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椭圆曲线密码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0568EFB2-8A08-4018-89A8-1C81036316C3}" type="parTrans" cxnId="{847A4351-FC8B-41E0-98B4-16232967B5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D9C46-3606-4C09-8373-D1C9A7E36554}" type="sibTrans" cxnId="{847A4351-FC8B-41E0-98B4-16232967B5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0008AB-E3AD-4C2F-B0C8-5272842BF98D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椭圆曲线算术、椭圆曲线密码学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590669-87C2-434A-B788-9EE8651BD43F}" type="parTrans" cxnId="{F07FB0F6-E698-4BD6-A818-CE0C8897E51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3E7BA8-5FD3-4223-AA84-0DE481D32232}" type="sibTrans" cxnId="{F07FB0F6-E698-4BD6-A818-CE0C8897E51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A1D562-A232-46AA-BCDA-02E97B54FF11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四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其它公钥密码体制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EA057F6-C08C-4CF2-99EE-AEC572E6DBB5}" type="parTrans" cxnId="{67565CD9-8847-4491-B8F9-4A86FDD699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1DE09B-5FA5-4AAD-9D47-10CFCCB472FF}" type="sibTrans" cxnId="{67565CD9-8847-4491-B8F9-4A86FDD699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37B7BA-768F-4026-8F8C-43D71A8B3BD7}">
      <dgm:prSet/>
      <dgm:spPr/>
      <dgm:t>
        <a:bodyPr/>
        <a:lstStyle/>
        <a:p>
          <a:pPr rtl="0"/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Rabin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密码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ElGamal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密码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背包公钥加密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概率公钥密码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FE2B77-2E90-4FA9-A1B5-4784CEE5E431}" type="parTrans" cxnId="{E0C2206E-B0DD-49C0-8D6C-1475B435C9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1A0322-FCF1-4BCF-B7C7-6C247FB3077D}" type="sibTrans" cxnId="{E0C2206E-B0DD-49C0-8D6C-1475B435C9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6D4230-2022-428A-B433-AEFAA1EC60C1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二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RSA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公开密钥标准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6EE3A42-18A0-4CC2-8D8B-F9C5F747F743}" type="parTrans" cxnId="{FB184DE6-F896-4C2E-B44B-74C00730BAB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79E575-D9DB-4EDC-B185-CD0B8310BCC4}" type="sibTrans" cxnId="{FB184DE6-F896-4C2E-B44B-74C00730BAB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2549B4-D497-4E52-9939-A9A0D2F3E71D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第五节 公钥密码系统的密钥管理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B55FF6-2E0F-4272-AD4B-09E3A80CE9B0}" type="parTrans" cxnId="{F06AD7F4-2AAA-4514-90D8-5F374C3E7154}">
      <dgm:prSet/>
      <dgm:spPr/>
      <dgm:t>
        <a:bodyPr/>
        <a:lstStyle/>
        <a:p>
          <a:endParaRPr lang="zh-CN" altLang="en-US"/>
        </a:p>
      </dgm:t>
    </dgm:pt>
    <dgm:pt modelId="{3806076C-0D33-4DEC-A629-90512EE82572}" type="sibTrans" cxnId="{F06AD7F4-2AAA-4514-90D8-5F374C3E7154}">
      <dgm:prSet/>
      <dgm:spPr/>
      <dgm:t>
        <a:bodyPr/>
        <a:lstStyle/>
        <a:p>
          <a:endParaRPr lang="zh-CN" altLang="en-US"/>
        </a:p>
      </dgm:t>
    </dgm:pt>
    <dgm:pt modelId="{D6E04A72-4FBC-4A47-A510-881446B18D92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公钥密码的密钥长度、公钥发布方式、公钥授权、公钥证书、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CPK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903293-54B5-4BC0-81BE-5DB15C476508}" type="parTrans" cxnId="{FAA13A63-AECA-4773-8391-421E7FA9C7A1}">
      <dgm:prSet/>
      <dgm:spPr/>
      <dgm:t>
        <a:bodyPr/>
        <a:lstStyle/>
        <a:p>
          <a:endParaRPr lang="zh-CN" altLang="en-US"/>
        </a:p>
      </dgm:t>
    </dgm:pt>
    <dgm:pt modelId="{07FB00CB-9B76-492B-AB61-E0D96104855B}" type="sibTrans" cxnId="{FAA13A63-AECA-4773-8391-421E7FA9C7A1}">
      <dgm:prSet/>
      <dgm:spPr/>
      <dgm:t>
        <a:bodyPr/>
        <a:lstStyle/>
        <a:p>
          <a:endParaRPr lang="zh-CN" altLang="en-US"/>
        </a:p>
      </dgm:t>
    </dgm:pt>
    <dgm:pt modelId="{B29FA8BF-B16B-4910-BE83-8D6FC9EE5FAA}">
      <dgm:prSet/>
      <dgm:spPr/>
      <dgm:t>
        <a:bodyPr/>
        <a:lstStyle/>
        <a:p>
          <a:pPr rtl="0"/>
          <a:r>
            <a:rPr lang="en-US" altLang="zh-CN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Diffie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-Hellman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EKE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CA0C0E-1072-4286-A2B9-275185E6F4A1}" type="parTrans" cxnId="{0967B2EA-7318-4CBC-A7C6-89DC55E39607}">
      <dgm:prSet/>
      <dgm:spPr/>
      <dgm:t>
        <a:bodyPr/>
        <a:lstStyle/>
        <a:p>
          <a:endParaRPr lang="zh-CN" altLang="en-US"/>
        </a:p>
      </dgm:t>
    </dgm:pt>
    <dgm:pt modelId="{AFDAEFF2-6633-4B59-80C9-4CEF98821791}" type="sibTrans" cxnId="{0967B2EA-7318-4CBC-A7C6-89DC55E39607}">
      <dgm:prSet/>
      <dgm:spPr/>
      <dgm:t>
        <a:bodyPr/>
        <a:lstStyle/>
        <a:p>
          <a:endParaRPr lang="zh-CN" altLang="en-US"/>
        </a:p>
      </dgm:t>
    </dgm:pt>
    <dgm:pt modelId="{562170C2-DB92-46DC-950B-270326EFD354}" type="pres">
      <dgm:prSet presAssocID="{6905FCE9-2EA4-4A55-B57A-8BCC6B69C0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54F11E-C7D3-4B2E-A988-0BD36F5ABCC2}" type="pres">
      <dgm:prSet presAssocID="{08714B8A-84C1-46FF-B0B6-64D9A82EED6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FA42D-CBAB-418A-9648-559A00EC2CF0}" type="pres">
      <dgm:prSet presAssocID="{C1D8CCDF-D1C0-4AA6-9280-6B736E8BEC1C}" presName="spacer" presStyleCnt="0"/>
      <dgm:spPr/>
    </dgm:pt>
    <dgm:pt modelId="{2BD83803-77EB-4838-A6CB-B3751A9320F4}" type="pres">
      <dgm:prSet presAssocID="{2C6D4230-2022-428A-B433-AEFAA1EC60C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B0DE0F-F129-41F7-B5BC-8029E67B9E50}" type="pres">
      <dgm:prSet presAssocID="{2C6D4230-2022-428A-B433-AEFAA1EC60C1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46F9E9-A6D7-4CB2-811E-2DB05F082FB4}" type="pres">
      <dgm:prSet presAssocID="{B0E87D58-6FF2-4DFB-86B3-B046F4C00F1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8E015B-8C1C-4D6F-BCE6-9A116BCF3621}" type="pres">
      <dgm:prSet presAssocID="{B0E87D58-6FF2-4DFB-86B3-B046F4C00F1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EA2401-D920-4469-A39B-594AE4EBAE6D}" type="pres">
      <dgm:prSet presAssocID="{56A1D562-A232-46AA-BCDA-02E97B54FF1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AE9CC7-AA01-4C19-B80F-7F41CB8253DD}" type="pres">
      <dgm:prSet presAssocID="{56A1D562-A232-46AA-BCDA-02E97B54FF1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BC4E64-F8B0-450C-AB01-FBA16F9822BF}" type="pres">
      <dgm:prSet presAssocID="{202549B4-D497-4E52-9939-A9A0D2F3E71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DB76A7-8261-4578-AA9E-29B794AD1DCE}" type="pres">
      <dgm:prSet presAssocID="{202549B4-D497-4E52-9939-A9A0D2F3E71D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E9B5EA-08C8-4C55-96AF-5FC9405471AF}" type="presOf" srcId="{810008AB-E3AD-4C2F-B0C8-5272842BF98D}" destId="{848E015B-8C1C-4D6F-BCE6-9A116BCF3621}" srcOrd="0" destOrd="0" presId="urn:microsoft.com/office/officeart/2005/8/layout/vList2"/>
    <dgm:cxn modelId="{C3EC8A78-F75E-4C07-8803-546FA7A1A33F}" srcId="{2C6D4230-2022-428A-B433-AEFAA1EC60C1}" destId="{09F44D77-FD1A-47BD-9839-E6A8AA1B6478}" srcOrd="0" destOrd="0" parTransId="{B43FE55C-EA40-469A-A826-E8CDCC1FCADA}" sibTransId="{1B896F38-5EF6-4E09-B58A-CE7AD970B2FE}"/>
    <dgm:cxn modelId="{0967B2EA-7318-4CBC-A7C6-89DC55E39607}" srcId="{202549B4-D497-4E52-9939-A9A0D2F3E71D}" destId="{B29FA8BF-B16B-4910-BE83-8D6FC9EE5FAA}" srcOrd="1" destOrd="0" parTransId="{42CA0C0E-1072-4286-A2B9-275185E6F4A1}" sibTransId="{AFDAEFF2-6633-4B59-80C9-4CEF98821791}"/>
    <dgm:cxn modelId="{18D78DB0-F421-4191-A8D2-897B0E5D6982}" type="presOf" srcId="{6905FCE9-2EA4-4A55-B57A-8BCC6B69C0B8}" destId="{562170C2-DB92-46DC-950B-270326EFD354}" srcOrd="0" destOrd="0" presId="urn:microsoft.com/office/officeart/2005/8/layout/vList2"/>
    <dgm:cxn modelId="{FAA13A63-AECA-4773-8391-421E7FA9C7A1}" srcId="{202549B4-D497-4E52-9939-A9A0D2F3E71D}" destId="{D6E04A72-4FBC-4A47-A510-881446B18D92}" srcOrd="0" destOrd="0" parTransId="{03903293-54B5-4BC0-81BE-5DB15C476508}" sibTransId="{07FB00CB-9B76-492B-AB61-E0D96104855B}"/>
    <dgm:cxn modelId="{FB184DE6-F896-4C2E-B44B-74C00730BAB8}" srcId="{6905FCE9-2EA4-4A55-B57A-8BCC6B69C0B8}" destId="{2C6D4230-2022-428A-B433-AEFAA1EC60C1}" srcOrd="1" destOrd="0" parTransId="{76EE3A42-18A0-4CC2-8D8B-F9C5F747F743}" sibTransId="{9B79E575-D9DB-4EDC-B185-CD0B8310BCC4}"/>
    <dgm:cxn modelId="{3457F6E6-4358-4790-BBA1-8CE33F8C509B}" type="presOf" srcId="{B29FA8BF-B16B-4910-BE83-8D6FC9EE5FAA}" destId="{2EDB76A7-8261-4578-AA9E-29B794AD1DCE}" srcOrd="0" destOrd="1" presId="urn:microsoft.com/office/officeart/2005/8/layout/vList2"/>
    <dgm:cxn modelId="{1768878B-42CB-4DEF-85C6-BF81261B33F9}" type="presOf" srcId="{D6E04A72-4FBC-4A47-A510-881446B18D92}" destId="{2EDB76A7-8261-4578-AA9E-29B794AD1DCE}" srcOrd="0" destOrd="0" presId="urn:microsoft.com/office/officeart/2005/8/layout/vList2"/>
    <dgm:cxn modelId="{15A1CD4F-1AA4-492E-B696-5DAEFB872DFB}" type="presOf" srcId="{08714B8A-84C1-46FF-B0B6-64D9A82EED69}" destId="{0D54F11E-C7D3-4B2E-A988-0BD36F5ABCC2}" srcOrd="0" destOrd="0" presId="urn:microsoft.com/office/officeart/2005/8/layout/vList2"/>
    <dgm:cxn modelId="{3446044B-244C-4EB2-9F60-8142E9B221AB}" type="presOf" srcId="{B0E87D58-6FF2-4DFB-86B3-B046F4C00F1D}" destId="{D146F9E9-A6D7-4CB2-811E-2DB05F082FB4}" srcOrd="0" destOrd="0" presId="urn:microsoft.com/office/officeart/2005/8/layout/vList2"/>
    <dgm:cxn modelId="{E0C2206E-B0DD-49C0-8D6C-1475B435C98B}" srcId="{56A1D562-A232-46AA-BCDA-02E97B54FF11}" destId="{8637B7BA-768F-4026-8F8C-43D71A8B3BD7}" srcOrd="0" destOrd="0" parTransId="{F4FE2B77-2E90-4FA9-A1B5-4784CEE5E431}" sibTransId="{731A0322-FCF1-4BCF-B7C7-6C247FB3077D}"/>
    <dgm:cxn modelId="{847A4351-FC8B-41E0-98B4-16232967B5F5}" srcId="{6905FCE9-2EA4-4A55-B57A-8BCC6B69C0B8}" destId="{B0E87D58-6FF2-4DFB-86B3-B046F4C00F1D}" srcOrd="2" destOrd="0" parTransId="{0568EFB2-8A08-4018-89A8-1C81036316C3}" sibTransId="{A22D9C46-3606-4C09-8373-D1C9A7E36554}"/>
    <dgm:cxn modelId="{5036757C-2F86-4FB4-B441-8AEFC0F1AE8D}" type="presOf" srcId="{8637B7BA-768F-4026-8F8C-43D71A8B3BD7}" destId="{9CAE9CC7-AA01-4C19-B80F-7F41CB8253DD}" srcOrd="0" destOrd="0" presId="urn:microsoft.com/office/officeart/2005/8/layout/vList2"/>
    <dgm:cxn modelId="{67565CD9-8847-4491-B8F9-4A86FDD69958}" srcId="{6905FCE9-2EA4-4A55-B57A-8BCC6B69C0B8}" destId="{56A1D562-A232-46AA-BCDA-02E97B54FF11}" srcOrd="3" destOrd="0" parTransId="{0EA057F6-C08C-4CF2-99EE-AEC572E6DBB5}" sibTransId="{0D1DE09B-5FA5-4AAD-9D47-10CFCCB472FF}"/>
    <dgm:cxn modelId="{F07FB0F6-E698-4BD6-A818-CE0C8897E519}" srcId="{B0E87D58-6FF2-4DFB-86B3-B046F4C00F1D}" destId="{810008AB-E3AD-4C2F-B0C8-5272842BF98D}" srcOrd="0" destOrd="0" parTransId="{46590669-87C2-434A-B788-9EE8651BD43F}" sibTransId="{0E3E7BA8-5FD3-4223-AA84-0DE481D32232}"/>
    <dgm:cxn modelId="{8A08AFA2-36B4-49B3-A4FA-5CA81AA2D5DB}" type="presOf" srcId="{2C6D4230-2022-428A-B433-AEFAA1EC60C1}" destId="{2BD83803-77EB-4838-A6CB-B3751A9320F4}" srcOrd="0" destOrd="0" presId="urn:microsoft.com/office/officeart/2005/8/layout/vList2"/>
    <dgm:cxn modelId="{3C2DCC5D-9BF8-411A-8726-E2B3ACC2AF62}" type="presOf" srcId="{56A1D562-A232-46AA-BCDA-02E97B54FF11}" destId="{38EA2401-D920-4469-A39B-594AE4EBAE6D}" srcOrd="0" destOrd="0" presId="urn:microsoft.com/office/officeart/2005/8/layout/vList2"/>
    <dgm:cxn modelId="{27318D2A-3989-43C7-9E74-6F17E9323E1D}" srcId="{6905FCE9-2EA4-4A55-B57A-8BCC6B69C0B8}" destId="{08714B8A-84C1-46FF-B0B6-64D9A82EED69}" srcOrd="0" destOrd="0" parTransId="{D5554C4B-ADE8-4516-B848-C8C4DF803F45}" sibTransId="{C1D8CCDF-D1C0-4AA6-9280-6B736E8BEC1C}"/>
    <dgm:cxn modelId="{ED7A4F5F-6CD5-4B8F-8709-256319D35042}" type="presOf" srcId="{202549B4-D497-4E52-9939-A9A0D2F3E71D}" destId="{C6BC4E64-F8B0-450C-AB01-FBA16F9822BF}" srcOrd="0" destOrd="0" presId="urn:microsoft.com/office/officeart/2005/8/layout/vList2"/>
    <dgm:cxn modelId="{F06AD7F4-2AAA-4514-90D8-5F374C3E7154}" srcId="{6905FCE9-2EA4-4A55-B57A-8BCC6B69C0B8}" destId="{202549B4-D497-4E52-9939-A9A0D2F3E71D}" srcOrd="4" destOrd="0" parTransId="{48B55FF6-2E0F-4272-AD4B-09E3A80CE9B0}" sibTransId="{3806076C-0D33-4DEC-A629-90512EE82572}"/>
    <dgm:cxn modelId="{46B0F72D-B8F5-4489-9CFF-7C1FAF5D741E}" type="presOf" srcId="{09F44D77-FD1A-47BD-9839-E6A8AA1B6478}" destId="{FBB0DE0F-F129-41F7-B5BC-8029E67B9E50}" srcOrd="0" destOrd="0" presId="urn:microsoft.com/office/officeart/2005/8/layout/vList2"/>
    <dgm:cxn modelId="{FFA83B9A-4D20-4CB5-B4AD-93ACA4A34D74}" type="presParOf" srcId="{562170C2-DB92-46DC-950B-270326EFD354}" destId="{0D54F11E-C7D3-4B2E-A988-0BD36F5ABCC2}" srcOrd="0" destOrd="0" presId="urn:microsoft.com/office/officeart/2005/8/layout/vList2"/>
    <dgm:cxn modelId="{CF67D136-6199-4421-81AA-05A51C0D147C}" type="presParOf" srcId="{562170C2-DB92-46DC-950B-270326EFD354}" destId="{174FA42D-CBAB-418A-9648-559A00EC2CF0}" srcOrd="1" destOrd="0" presId="urn:microsoft.com/office/officeart/2005/8/layout/vList2"/>
    <dgm:cxn modelId="{199EB4E1-3A87-4107-BC03-22BC39054C55}" type="presParOf" srcId="{562170C2-DB92-46DC-950B-270326EFD354}" destId="{2BD83803-77EB-4838-A6CB-B3751A9320F4}" srcOrd="2" destOrd="0" presId="urn:microsoft.com/office/officeart/2005/8/layout/vList2"/>
    <dgm:cxn modelId="{504CC81B-8033-4E77-889D-915F9CDC4FB5}" type="presParOf" srcId="{562170C2-DB92-46DC-950B-270326EFD354}" destId="{FBB0DE0F-F129-41F7-B5BC-8029E67B9E50}" srcOrd="3" destOrd="0" presId="urn:microsoft.com/office/officeart/2005/8/layout/vList2"/>
    <dgm:cxn modelId="{2B812740-E182-4C99-ABBA-445AAF67095A}" type="presParOf" srcId="{562170C2-DB92-46DC-950B-270326EFD354}" destId="{D146F9E9-A6D7-4CB2-811E-2DB05F082FB4}" srcOrd="4" destOrd="0" presId="urn:microsoft.com/office/officeart/2005/8/layout/vList2"/>
    <dgm:cxn modelId="{FC5FF200-5EE5-4810-A6E8-4242CF0E0A61}" type="presParOf" srcId="{562170C2-DB92-46DC-950B-270326EFD354}" destId="{848E015B-8C1C-4D6F-BCE6-9A116BCF3621}" srcOrd="5" destOrd="0" presId="urn:microsoft.com/office/officeart/2005/8/layout/vList2"/>
    <dgm:cxn modelId="{37DD4326-4AD7-4C4C-BC15-5E24D394120A}" type="presParOf" srcId="{562170C2-DB92-46DC-950B-270326EFD354}" destId="{38EA2401-D920-4469-A39B-594AE4EBAE6D}" srcOrd="6" destOrd="0" presId="urn:microsoft.com/office/officeart/2005/8/layout/vList2"/>
    <dgm:cxn modelId="{C13E2582-051F-495B-912F-F82DB494DFEB}" type="presParOf" srcId="{562170C2-DB92-46DC-950B-270326EFD354}" destId="{9CAE9CC7-AA01-4C19-B80F-7F41CB8253DD}" srcOrd="7" destOrd="0" presId="urn:microsoft.com/office/officeart/2005/8/layout/vList2"/>
    <dgm:cxn modelId="{80447346-D0B5-4203-9D70-148F8566605C}" type="presParOf" srcId="{562170C2-DB92-46DC-950B-270326EFD354}" destId="{C6BC4E64-F8B0-450C-AB01-FBA16F9822BF}" srcOrd="8" destOrd="0" presId="urn:microsoft.com/office/officeart/2005/8/layout/vList2"/>
    <dgm:cxn modelId="{4CBD2779-1BE4-4D6E-848D-3B6560E274B3}" type="presParOf" srcId="{562170C2-DB92-46DC-950B-270326EFD354}" destId="{2EDB76A7-8261-4578-AA9E-29B794AD1DC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D196E-3F02-448A-ADE2-4C0D13353D9F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7AC3496-1589-47CF-AD12-E970BA0F4B8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对称密码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627F6-12CA-43E6-B4EA-E58C2F6F14BC}" type="parTrans" cxnId="{6450FB55-F9CC-49F6-B3AB-ECBB4D32A6B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2C2C72-5052-4695-92E9-9E2F6FBEED99}" type="sibTrans" cxnId="{6450FB55-F9CC-49F6-B3AB-ECBB4D32A6B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775CB8-90B8-4CF9-9CBB-733343D134C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解密密钥相同，密钥为双方共享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0EC41C-3ADC-4EC5-8768-4605B2EEA6BF}" type="parTrans" cxnId="{3A4A0376-55F3-4D99-A1DE-C66CBF6C002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877263-F3DE-4C1E-87A3-B9E41B5BBE48}" type="sibTrans" cxnId="{3A4A0376-55F3-4D99-A1DE-C66CBF6C002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F1ED10-4206-4C42-B686-7733728D054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密钥必须保密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C7E6F9-48AE-406A-B317-D92098ECEEDE}" type="parTrans" cxnId="{06002999-7706-4F34-A1A7-7E277767159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5EE050-79DB-4D53-924F-DEF5BF837722}" type="sibTrans" cxnId="{06002999-7706-4F34-A1A7-7E277767159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83D698-EB71-466D-B582-7352C2B0251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已知算法和密文不易推导出密钥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574ABB-5C72-4533-A4DC-EA3B3E398DD9}" type="parTrans" cxnId="{31A5C374-7396-4606-BE68-425AAB39A1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F7999D-B92F-4AED-8F3A-3CC169653E44}" type="sibTrans" cxnId="{31A5C374-7396-4606-BE68-425AAB39A1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093D78-2FB1-4FBD-A3DE-3F36D708770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非对称钥密码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489923-9E32-42D4-BB46-66A26E186979}" type="parTrans" cxnId="{C6D89169-FFD3-46DF-8AA8-034A3A6FD4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8E458-55D7-432D-80BC-D5A5AE37A3CF}" type="sibTrans" cxnId="{C6D89169-FFD3-46DF-8AA8-034A3A6FD4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26DF1F-9317-4FEF-B432-F5904C2FD77E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加</a:t>
          </a:r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解密密钥不同，双方各持一个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E5E712-B552-4043-829E-AEEAE729A144}" type="parTrans" cxnId="{1DAE9D62-A55F-4472-A4D0-3B27B1463D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A2B516-0818-4F8C-8141-42146B683F31}" type="sibTrans" cxnId="{1DAE9D62-A55F-4472-A4D0-3B27B1463D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32BE5-AE75-4B6F-9CF8-459E6472F6E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其中一个密钥必须保密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私钥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139287-ABEB-403B-9402-70D6B75E9796}" type="parTrans" cxnId="{93CFEFD0-B824-4AF7-B867-14D444BA2B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B875F4-2CF1-4708-851B-4660DE86A85A}" type="sibTrans" cxnId="{93CFEFD0-B824-4AF7-B867-14D444BA2B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1F84DE-23EC-47FB-9E14-74D80C6D912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已知算法和公钥，不易推导出私钥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303AC8-3210-413F-9C5F-6DD36F7C8EB1}" type="parTrans" cxnId="{0C9BA7F3-FD56-479A-9B8A-6B60070635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FCAF1E-D601-4772-B056-8D97A1B7DF00}" type="sibTrans" cxnId="{0C9BA7F3-FD56-479A-9B8A-6B60070635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F4F8CE-A4E9-4A16-9519-ECD9E3171242}" type="pres">
      <dgm:prSet presAssocID="{CA6D196E-3F02-448A-ADE2-4C0D13353D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11762F7-D23D-4CCA-98CF-8D8D3999B0E7}" type="pres">
      <dgm:prSet presAssocID="{97AC3496-1589-47CF-AD12-E970BA0F4B80}" presName="composite" presStyleCnt="0"/>
      <dgm:spPr/>
    </dgm:pt>
    <dgm:pt modelId="{8FF9A568-E1B3-4739-8E6C-B972EB85E562}" type="pres">
      <dgm:prSet presAssocID="{97AC3496-1589-47CF-AD12-E970BA0F4B8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0549CB-84E0-44DE-9999-AC4BD924A5C9}" type="pres">
      <dgm:prSet presAssocID="{97AC3496-1589-47CF-AD12-E970BA0F4B80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A81322-26B1-4434-9B0F-06A6F13C75CB}" type="pres">
      <dgm:prSet presAssocID="{242C2C72-5052-4695-92E9-9E2F6FBEED99}" presName="space" presStyleCnt="0"/>
      <dgm:spPr/>
    </dgm:pt>
    <dgm:pt modelId="{F59DB0F9-EA54-4ED5-9F36-F424D80877A0}" type="pres">
      <dgm:prSet presAssocID="{A2093D78-2FB1-4FBD-A3DE-3F36D7087707}" presName="composite" presStyleCnt="0"/>
      <dgm:spPr/>
    </dgm:pt>
    <dgm:pt modelId="{8B1C45DB-086E-42F4-B7E1-304BDB2295EA}" type="pres">
      <dgm:prSet presAssocID="{A2093D78-2FB1-4FBD-A3DE-3F36D708770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9B19B3-531F-4110-9D3D-837A026EC753}" type="pres">
      <dgm:prSet presAssocID="{A2093D78-2FB1-4FBD-A3DE-3F36D708770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4A0376-55F3-4D99-A1DE-C66CBF6C0022}" srcId="{97AC3496-1589-47CF-AD12-E970BA0F4B80}" destId="{7F775CB8-90B8-4CF9-9CBB-733343D134C7}" srcOrd="0" destOrd="0" parTransId="{BC0EC41C-3ADC-4EC5-8768-4605B2EEA6BF}" sibTransId="{B1877263-F3DE-4C1E-87A3-B9E41B5BBE48}"/>
    <dgm:cxn modelId="{C6D89169-FFD3-46DF-8AA8-034A3A6FD4FE}" srcId="{CA6D196E-3F02-448A-ADE2-4C0D13353D9F}" destId="{A2093D78-2FB1-4FBD-A3DE-3F36D7087707}" srcOrd="1" destOrd="0" parTransId="{40489923-9E32-42D4-BB46-66A26E186979}" sibTransId="{7C88E458-55D7-432D-80BC-D5A5AE37A3CF}"/>
    <dgm:cxn modelId="{0C9BA7F3-FD56-479A-9B8A-6B60070635A7}" srcId="{A2093D78-2FB1-4FBD-A3DE-3F36D7087707}" destId="{2C1F84DE-23EC-47FB-9E14-74D80C6D9120}" srcOrd="2" destOrd="0" parTransId="{5D303AC8-3210-413F-9C5F-6DD36F7C8EB1}" sibTransId="{0EFCAF1E-D601-4772-B056-8D97A1B7DF00}"/>
    <dgm:cxn modelId="{019F408E-B2BB-4838-8C8A-7B236C91B280}" type="presOf" srcId="{3A83D698-EB71-466D-B582-7352C2B02510}" destId="{B90549CB-84E0-44DE-9999-AC4BD924A5C9}" srcOrd="0" destOrd="2" presId="urn:microsoft.com/office/officeart/2005/8/layout/hList1"/>
    <dgm:cxn modelId="{AAA71A89-E0BF-4A0E-8274-5D2EC3119229}" type="presOf" srcId="{7F775CB8-90B8-4CF9-9CBB-733343D134C7}" destId="{B90549CB-84E0-44DE-9999-AC4BD924A5C9}" srcOrd="0" destOrd="0" presId="urn:microsoft.com/office/officeart/2005/8/layout/hList1"/>
    <dgm:cxn modelId="{773AC383-B9ED-4F27-B080-6F96070E2973}" type="presOf" srcId="{97AC3496-1589-47CF-AD12-E970BA0F4B80}" destId="{8FF9A568-E1B3-4739-8E6C-B972EB85E562}" srcOrd="0" destOrd="0" presId="urn:microsoft.com/office/officeart/2005/8/layout/hList1"/>
    <dgm:cxn modelId="{A2A17D23-5295-468F-907B-F3B59AB3B9F0}" type="presOf" srcId="{CA6D196E-3F02-448A-ADE2-4C0D13353D9F}" destId="{95F4F8CE-A4E9-4A16-9519-ECD9E3171242}" srcOrd="0" destOrd="0" presId="urn:microsoft.com/office/officeart/2005/8/layout/hList1"/>
    <dgm:cxn modelId="{1DAE9D62-A55F-4472-A4D0-3B27B1463D48}" srcId="{A2093D78-2FB1-4FBD-A3DE-3F36D7087707}" destId="{2626DF1F-9317-4FEF-B432-F5904C2FD77E}" srcOrd="0" destOrd="0" parTransId="{E7E5E712-B552-4043-829E-AEEAE729A144}" sibTransId="{4FA2B516-0818-4F8C-8141-42146B683F31}"/>
    <dgm:cxn modelId="{31A5C374-7396-4606-BE68-425AAB39A175}" srcId="{97AC3496-1589-47CF-AD12-E970BA0F4B80}" destId="{3A83D698-EB71-466D-B582-7352C2B02510}" srcOrd="2" destOrd="0" parTransId="{B6574ABB-5C72-4533-A4DC-EA3B3E398DD9}" sibTransId="{85F7999D-B92F-4AED-8F3A-3CC169653E44}"/>
    <dgm:cxn modelId="{5FF3B516-EB26-43CE-B751-A59C643A74DE}" type="presOf" srcId="{F8932BE5-AE75-4B6F-9CF8-459E6472F6EA}" destId="{119B19B3-531F-4110-9D3D-837A026EC753}" srcOrd="0" destOrd="1" presId="urn:microsoft.com/office/officeart/2005/8/layout/hList1"/>
    <dgm:cxn modelId="{0E68EF53-6839-4A38-B6C9-93542BD6BFF1}" type="presOf" srcId="{2C1F84DE-23EC-47FB-9E14-74D80C6D9120}" destId="{119B19B3-531F-4110-9D3D-837A026EC753}" srcOrd="0" destOrd="2" presId="urn:microsoft.com/office/officeart/2005/8/layout/hList1"/>
    <dgm:cxn modelId="{06002999-7706-4F34-A1A7-7E2777671595}" srcId="{97AC3496-1589-47CF-AD12-E970BA0F4B80}" destId="{48F1ED10-4206-4C42-B686-7733728D0546}" srcOrd="1" destOrd="0" parTransId="{83C7E6F9-48AE-406A-B317-D92098ECEEDE}" sibTransId="{A25EE050-79DB-4D53-924F-DEF5BF837722}"/>
    <dgm:cxn modelId="{4076E82C-76FF-4D82-81A6-63DA99F075E5}" type="presOf" srcId="{A2093D78-2FB1-4FBD-A3DE-3F36D7087707}" destId="{8B1C45DB-086E-42F4-B7E1-304BDB2295EA}" srcOrd="0" destOrd="0" presId="urn:microsoft.com/office/officeart/2005/8/layout/hList1"/>
    <dgm:cxn modelId="{B3A0530E-6B11-4C27-B107-D36E9ABA3C54}" type="presOf" srcId="{48F1ED10-4206-4C42-B686-7733728D0546}" destId="{B90549CB-84E0-44DE-9999-AC4BD924A5C9}" srcOrd="0" destOrd="1" presId="urn:microsoft.com/office/officeart/2005/8/layout/hList1"/>
    <dgm:cxn modelId="{93CFEFD0-B824-4AF7-B867-14D444BA2BFF}" srcId="{A2093D78-2FB1-4FBD-A3DE-3F36D7087707}" destId="{F8932BE5-AE75-4B6F-9CF8-459E6472F6EA}" srcOrd="1" destOrd="0" parTransId="{43139287-ABEB-403B-9402-70D6B75E9796}" sibTransId="{9AB875F4-2CF1-4708-851B-4660DE86A85A}"/>
    <dgm:cxn modelId="{6450FB55-F9CC-49F6-B3AB-ECBB4D32A6BE}" srcId="{CA6D196E-3F02-448A-ADE2-4C0D13353D9F}" destId="{97AC3496-1589-47CF-AD12-E970BA0F4B80}" srcOrd="0" destOrd="0" parTransId="{179627F6-12CA-43E6-B4EA-E58C2F6F14BC}" sibTransId="{242C2C72-5052-4695-92E9-9E2F6FBEED99}"/>
    <dgm:cxn modelId="{83E7645A-39B0-4D0B-888D-9D60BFEF2EC4}" type="presOf" srcId="{2626DF1F-9317-4FEF-B432-F5904C2FD77E}" destId="{119B19B3-531F-4110-9D3D-837A026EC753}" srcOrd="0" destOrd="0" presId="urn:microsoft.com/office/officeart/2005/8/layout/hList1"/>
    <dgm:cxn modelId="{676CC43A-0A61-4813-ACDE-E3F83EBFE326}" type="presParOf" srcId="{95F4F8CE-A4E9-4A16-9519-ECD9E3171242}" destId="{111762F7-D23D-4CCA-98CF-8D8D3999B0E7}" srcOrd="0" destOrd="0" presId="urn:microsoft.com/office/officeart/2005/8/layout/hList1"/>
    <dgm:cxn modelId="{8A9D6FC2-F439-46BB-88E0-2BA0C0EA890C}" type="presParOf" srcId="{111762F7-D23D-4CCA-98CF-8D8D3999B0E7}" destId="{8FF9A568-E1B3-4739-8E6C-B972EB85E562}" srcOrd="0" destOrd="0" presId="urn:microsoft.com/office/officeart/2005/8/layout/hList1"/>
    <dgm:cxn modelId="{E6306B72-BE8A-4447-BBF3-D5C8B5F0A350}" type="presParOf" srcId="{111762F7-D23D-4CCA-98CF-8D8D3999B0E7}" destId="{B90549CB-84E0-44DE-9999-AC4BD924A5C9}" srcOrd="1" destOrd="0" presId="urn:microsoft.com/office/officeart/2005/8/layout/hList1"/>
    <dgm:cxn modelId="{9D28AA17-2AFE-4CB2-BB94-A44B24402F4B}" type="presParOf" srcId="{95F4F8CE-A4E9-4A16-9519-ECD9E3171242}" destId="{70A81322-26B1-4434-9B0F-06A6F13C75CB}" srcOrd="1" destOrd="0" presId="urn:microsoft.com/office/officeart/2005/8/layout/hList1"/>
    <dgm:cxn modelId="{095BF98D-B1E0-4517-8824-326ADC188922}" type="presParOf" srcId="{95F4F8CE-A4E9-4A16-9519-ECD9E3171242}" destId="{F59DB0F9-EA54-4ED5-9F36-F424D80877A0}" srcOrd="2" destOrd="0" presId="urn:microsoft.com/office/officeart/2005/8/layout/hList1"/>
    <dgm:cxn modelId="{9BE96B00-ADBD-4EF6-ADAB-1887D02AED39}" type="presParOf" srcId="{F59DB0F9-EA54-4ED5-9F36-F424D80877A0}" destId="{8B1C45DB-086E-42F4-B7E1-304BDB2295EA}" srcOrd="0" destOrd="0" presId="urn:microsoft.com/office/officeart/2005/8/layout/hList1"/>
    <dgm:cxn modelId="{3BF2C1EB-189F-4AE3-B029-A9CB6EB843A5}" type="presParOf" srcId="{F59DB0F9-EA54-4ED5-9F36-F424D80877A0}" destId="{119B19B3-531F-4110-9D3D-837A026EC7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4F11E-C7D3-4B2E-A988-0BD36F5ABCC2}">
      <dsp:nvSpPr>
        <dsp:cNvPr id="0" name=""/>
        <dsp:cNvSpPr/>
      </dsp:nvSpPr>
      <dsp:spPr>
        <a:xfrm>
          <a:off x="0" y="42280"/>
          <a:ext cx="7560840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第一节 公开密钥密码的概念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565" y="69845"/>
        <a:ext cx="7505710" cy="509541"/>
      </dsp:txXfrm>
    </dsp:sp>
    <dsp:sp modelId="{2BD83803-77EB-4838-A6CB-B3751A9320F4}">
      <dsp:nvSpPr>
        <dsp:cNvPr id="0" name=""/>
        <dsp:cNvSpPr/>
      </dsp:nvSpPr>
      <dsp:spPr>
        <a:xfrm>
          <a:off x="0" y="658791"/>
          <a:ext cx="7560840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二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</a:t>
          </a: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RSA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公开密钥标准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565" y="686356"/>
        <a:ext cx="7505710" cy="509541"/>
      </dsp:txXfrm>
    </dsp:sp>
    <dsp:sp modelId="{FBB0DE0F-F129-41F7-B5BC-8029E67B9E50}">
      <dsp:nvSpPr>
        <dsp:cNvPr id="0" name=""/>
        <dsp:cNvSpPr/>
      </dsp:nvSpPr>
      <dsp:spPr>
        <a:xfrm>
          <a:off x="0" y="1223462"/>
          <a:ext cx="756084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密钥生成算法、加</a:t>
          </a:r>
          <a:r>
            <a:rPr 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解密算法及原理、数学攻击、计时攻击、选择密文攻击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223462"/>
        <a:ext cx="7560840" cy="326025"/>
      </dsp:txXfrm>
    </dsp:sp>
    <dsp:sp modelId="{D146F9E9-A6D7-4CB2-811E-2DB05F082FB4}">
      <dsp:nvSpPr>
        <dsp:cNvPr id="0" name=""/>
        <dsp:cNvSpPr/>
      </dsp:nvSpPr>
      <dsp:spPr>
        <a:xfrm>
          <a:off x="0" y="1549487"/>
          <a:ext cx="7560840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椭圆曲线密码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565" y="1577052"/>
        <a:ext cx="7505710" cy="509541"/>
      </dsp:txXfrm>
    </dsp:sp>
    <dsp:sp modelId="{848E015B-8C1C-4D6F-BCE6-9A116BCF3621}">
      <dsp:nvSpPr>
        <dsp:cNvPr id="0" name=""/>
        <dsp:cNvSpPr/>
      </dsp:nvSpPr>
      <dsp:spPr>
        <a:xfrm>
          <a:off x="0" y="2114159"/>
          <a:ext cx="756084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椭圆曲线算术、椭圆曲线密码学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114159"/>
        <a:ext cx="7560840" cy="326025"/>
      </dsp:txXfrm>
    </dsp:sp>
    <dsp:sp modelId="{38EA2401-D920-4469-A39B-594AE4EBAE6D}">
      <dsp:nvSpPr>
        <dsp:cNvPr id="0" name=""/>
        <dsp:cNvSpPr/>
      </dsp:nvSpPr>
      <dsp:spPr>
        <a:xfrm>
          <a:off x="0" y="2440184"/>
          <a:ext cx="7560840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四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 其它公钥密码体制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565" y="2467749"/>
        <a:ext cx="7505710" cy="509541"/>
      </dsp:txXfrm>
    </dsp:sp>
    <dsp:sp modelId="{9CAE9CC7-AA01-4C19-B80F-7F41CB8253DD}">
      <dsp:nvSpPr>
        <dsp:cNvPr id="0" name=""/>
        <dsp:cNvSpPr/>
      </dsp:nvSpPr>
      <dsp:spPr>
        <a:xfrm>
          <a:off x="0" y="3004855"/>
          <a:ext cx="756084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Rabin</a:t>
          </a: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密码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4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ElGamal</a:t>
          </a: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密码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背包公钥加密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概率公钥密码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004855"/>
        <a:ext cx="7560840" cy="326025"/>
      </dsp:txXfrm>
    </dsp:sp>
    <dsp:sp modelId="{C6BC4E64-F8B0-450C-AB01-FBA16F9822BF}">
      <dsp:nvSpPr>
        <dsp:cNvPr id="0" name=""/>
        <dsp:cNvSpPr/>
      </dsp:nvSpPr>
      <dsp:spPr>
        <a:xfrm>
          <a:off x="0" y="3330880"/>
          <a:ext cx="7560840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第五节 公钥密码系统的密钥管理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565" y="3358445"/>
        <a:ext cx="7505710" cy="509541"/>
      </dsp:txXfrm>
    </dsp:sp>
    <dsp:sp modelId="{2EDB76A7-8261-4578-AA9E-29B794AD1DCE}">
      <dsp:nvSpPr>
        <dsp:cNvPr id="0" name=""/>
        <dsp:cNvSpPr/>
      </dsp:nvSpPr>
      <dsp:spPr>
        <a:xfrm>
          <a:off x="0" y="3895551"/>
          <a:ext cx="756084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公钥密码的密钥长度、公钥发布方式、公钥授权、公钥证书、</a:t>
          </a: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CPK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Diffie</a:t>
          </a: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-Hellman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EKE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95551"/>
        <a:ext cx="7560840" cy="670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172D2-BF8B-4120-A323-A8180F04B41A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A7B9A-B9B7-4295-B63A-89816EAE1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7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5A26E3-1D7A-4B27-9728-9D07880B0447}" type="datetimeFigureOut">
              <a:rPr lang="zh-CN" altLang="en-US"/>
              <a:pPr>
                <a:defRPr/>
              </a:pPr>
              <a:t>2017/6/1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4444301-F996-45C1-BAED-7C37CE69D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81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8</a:t>
            </a:r>
            <a:r>
              <a:rPr lang="zh-CN" altLang="en-US" smtClean="0"/>
              <a:t>学时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44301-F996-45C1-BAED-7C37CE69DBCC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87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Subject</a:t>
            </a:r>
            <a:r>
              <a:rPr lang="zh-CN" altLang="en-US" dirty="0" smtClean="0"/>
              <a:t>主体；</a:t>
            </a:r>
            <a:r>
              <a:rPr lang="en-US" altLang="zh-CN" dirty="0" smtClean="0"/>
              <a:t>Issuer</a:t>
            </a:r>
            <a:r>
              <a:rPr lang="zh-CN" altLang="en-US" dirty="0" smtClean="0"/>
              <a:t>发行商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77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2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对称密码体制中，密钥至少为两人拥有，不能用于签名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0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44301-F996-45C1-BAED-7C37CE69DBCC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9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44301-F996-45C1-BAED-7C37CE69DBCC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6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若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,e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非互素，则可找到</a:t>
            </a:r>
            <a:r>
              <a:rPr lang="en-US" altLang="zh-CN" dirty="0" smtClean="0"/>
              <a:t>d=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(e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,e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), re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+se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=d</a:t>
            </a:r>
            <a:r>
              <a:rPr lang="zh-CN" altLang="en-US" dirty="0" smtClean="0"/>
              <a:t>，并进而计算得到</a:t>
            </a:r>
            <a:r>
              <a:rPr lang="en-US" altLang="zh-CN" dirty="0" smtClean="0"/>
              <a:t>m</a:t>
            </a:r>
            <a:r>
              <a:rPr lang="en-US" altLang="zh-CN" baseline="30000" dirty="0" smtClean="0"/>
              <a:t>d</a:t>
            </a:r>
            <a:r>
              <a:rPr lang="zh-CN" altLang="en-US" dirty="0" smtClean="0"/>
              <a:t>。开方即可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44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50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47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B22AE-F6C8-4097-8FE8-2FDF4BD982C8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8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65 w 1692"/>
                <a:gd name="T1" fmla="*/ 145 h 2586"/>
                <a:gd name="T2" fmla="*/ 180 w 1692"/>
                <a:gd name="T3" fmla="*/ 118 h 2586"/>
                <a:gd name="T4" fmla="*/ 243 w 1692"/>
                <a:gd name="T5" fmla="*/ 135 h 2586"/>
                <a:gd name="T6" fmla="*/ 234 w 1692"/>
                <a:gd name="T7" fmla="*/ 250 h 2586"/>
                <a:gd name="T8" fmla="*/ 153 w 1692"/>
                <a:gd name="T9" fmla="*/ 327 h 2586"/>
                <a:gd name="T10" fmla="*/ 122 w 1692"/>
                <a:gd name="T11" fmla="*/ 401 h 2586"/>
                <a:gd name="T12" fmla="*/ 159 w 1692"/>
                <a:gd name="T13" fmla="*/ 541 h 2586"/>
                <a:gd name="T14" fmla="*/ 177 w 1692"/>
                <a:gd name="T15" fmla="*/ 539 h 2586"/>
                <a:gd name="T16" fmla="*/ 184 w 1692"/>
                <a:gd name="T17" fmla="*/ 509 h 2586"/>
                <a:gd name="T18" fmla="*/ 268 w 1692"/>
                <a:gd name="T19" fmla="*/ 648 h 2586"/>
                <a:gd name="T20" fmla="*/ 365 w 1692"/>
                <a:gd name="T21" fmla="*/ 674 h 2586"/>
                <a:gd name="T22" fmla="*/ 446 w 1692"/>
                <a:gd name="T23" fmla="*/ 758 h 2586"/>
                <a:gd name="T24" fmla="*/ 478 w 1692"/>
                <a:gd name="T25" fmla="*/ 799 h 2586"/>
                <a:gd name="T26" fmla="*/ 432 w 1692"/>
                <a:gd name="T27" fmla="*/ 903 h 2586"/>
                <a:gd name="T28" fmla="*/ 514 w 1692"/>
                <a:gd name="T29" fmla="*/ 1000 h 2586"/>
                <a:gd name="T30" fmla="*/ 580 w 1692"/>
                <a:gd name="T31" fmla="*/ 1135 h 2586"/>
                <a:gd name="T32" fmla="*/ 613 w 1692"/>
                <a:gd name="T33" fmla="*/ 1297 h 2586"/>
                <a:gd name="T34" fmla="*/ 669 w 1692"/>
                <a:gd name="T35" fmla="*/ 1427 h 2586"/>
                <a:gd name="T36" fmla="*/ 717 w 1692"/>
                <a:gd name="T37" fmla="*/ 1416 h 2586"/>
                <a:gd name="T38" fmla="*/ 698 w 1692"/>
                <a:gd name="T39" fmla="*/ 1344 h 2586"/>
                <a:gd name="T40" fmla="*/ 722 w 1692"/>
                <a:gd name="T41" fmla="*/ 1295 h 2586"/>
                <a:gd name="T42" fmla="*/ 767 w 1692"/>
                <a:gd name="T43" fmla="*/ 1252 h 2586"/>
                <a:gd name="T44" fmla="*/ 812 w 1692"/>
                <a:gd name="T45" fmla="*/ 1166 h 2586"/>
                <a:gd name="T46" fmla="*/ 879 w 1692"/>
                <a:gd name="T47" fmla="*/ 1095 h 2586"/>
                <a:gd name="T48" fmla="*/ 910 w 1692"/>
                <a:gd name="T49" fmla="*/ 980 h 2586"/>
                <a:gd name="T50" fmla="*/ 870 w 1692"/>
                <a:gd name="T51" fmla="*/ 864 h 2586"/>
                <a:gd name="T52" fmla="*/ 771 w 1692"/>
                <a:gd name="T53" fmla="*/ 792 h 2586"/>
                <a:gd name="T54" fmla="*/ 619 w 1692"/>
                <a:gd name="T55" fmla="*/ 719 h 2586"/>
                <a:gd name="T56" fmla="*/ 546 w 1692"/>
                <a:gd name="T57" fmla="*/ 707 h 2586"/>
                <a:gd name="T58" fmla="*/ 507 w 1692"/>
                <a:gd name="T59" fmla="*/ 712 h 2586"/>
                <a:gd name="T60" fmla="*/ 446 w 1692"/>
                <a:gd name="T61" fmla="*/ 734 h 2586"/>
                <a:gd name="T62" fmla="*/ 425 w 1692"/>
                <a:gd name="T63" fmla="*/ 659 h 2586"/>
                <a:gd name="T64" fmla="*/ 413 w 1692"/>
                <a:gd name="T65" fmla="*/ 597 h 2586"/>
                <a:gd name="T66" fmla="*/ 354 w 1692"/>
                <a:gd name="T67" fmla="*/ 620 h 2586"/>
                <a:gd name="T68" fmla="*/ 318 w 1692"/>
                <a:gd name="T69" fmla="*/ 534 h 2586"/>
                <a:gd name="T70" fmla="*/ 415 w 1692"/>
                <a:gd name="T71" fmla="*/ 512 h 2586"/>
                <a:gd name="T72" fmla="*/ 473 w 1692"/>
                <a:gd name="T73" fmla="*/ 509 h 2586"/>
                <a:gd name="T74" fmla="*/ 502 w 1692"/>
                <a:gd name="T75" fmla="*/ 505 h 2586"/>
                <a:gd name="T76" fmla="*/ 593 w 1692"/>
                <a:gd name="T77" fmla="*/ 421 h 2586"/>
                <a:gd name="T78" fmla="*/ 664 w 1692"/>
                <a:gd name="T79" fmla="*/ 381 h 2586"/>
                <a:gd name="T80" fmla="*/ 717 w 1692"/>
                <a:gd name="T81" fmla="*/ 357 h 2586"/>
                <a:gd name="T82" fmla="*/ 751 w 1692"/>
                <a:gd name="T83" fmla="*/ 302 h 2586"/>
                <a:gd name="T84" fmla="*/ 722 w 1692"/>
                <a:gd name="T85" fmla="*/ 288 h 2586"/>
                <a:gd name="T86" fmla="*/ 856 w 1692"/>
                <a:gd name="T87" fmla="*/ 256 h 2586"/>
                <a:gd name="T88" fmla="*/ 789 w 1692"/>
                <a:gd name="T89" fmla="*/ 192 h 2586"/>
                <a:gd name="T90" fmla="*/ 744 w 1692"/>
                <a:gd name="T91" fmla="*/ 148 h 2586"/>
                <a:gd name="T92" fmla="*/ 685 w 1692"/>
                <a:gd name="T93" fmla="*/ 205 h 2586"/>
                <a:gd name="T94" fmla="*/ 622 w 1692"/>
                <a:gd name="T95" fmla="*/ 250 h 2586"/>
                <a:gd name="T96" fmla="*/ 573 w 1692"/>
                <a:gd name="T97" fmla="*/ 171 h 2586"/>
                <a:gd name="T98" fmla="*/ 680 w 1692"/>
                <a:gd name="T99" fmla="*/ 135 h 2586"/>
                <a:gd name="T100" fmla="*/ 710 w 1692"/>
                <a:gd name="T101" fmla="*/ 111 h 2586"/>
                <a:gd name="T102" fmla="*/ 744 w 1692"/>
                <a:gd name="T103" fmla="*/ 97 h 2586"/>
                <a:gd name="T104" fmla="*/ 721 w 1692"/>
                <a:gd name="T105" fmla="*/ 81 h 2586"/>
                <a:gd name="T106" fmla="*/ 708 w 1692"/>
                <a:gd name="T107" fmla="*/ 67 h 2586"/>
                <a:gd name="T108" fmla="*/ 674 w 1692"/>
                <a:gd name="T109" fmla="*/ 57 h 2586"/>
                <a:gd name="T110" fmla="*/ 620 w 1692"/>
                <a:gd name="T111" fmla="*/ 76 h 2586"/>
                <a:gd name="T112" fmla="*/ 532 w 1692"/>
                <a:gd name="T113" fmla="*/ 67 h 2586"/>
                <a:gd name="T114" fmla="*/ 309 w 1692"/>
                <a:gd name="T115" fmla="*/ 0 h 2586"/>
                <a:gd name="T116" fmla="*/ 193 w 1692"/>
                <a:gd name="T117" fmla="*/ 18 h 2586"/>
                <a:gd name="T118" fmla="*/ 162 w 1692"/>
                <a:gd name="T119" fmla="*/ 57 h 2586"/>
                <a:gd name="T120" fmla="*/ 72 w 1692"/>
                <a:gd name="T121" fmla="*/ 97 h 2586"/>
                <a:gd name="T122" fmla="*/ 72 w 1692"/>
                <a:gd name="T123" fmla="*/ 121 h 2586"/>
                <a:gd name="T124" fmla="*/ 1 w 1692"/>
                <a:gd name="T125" fmla="*/ 142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9 w 46"/>
                <a:gd name="T1" fmla="*/ 2 h 38"/>
                <a:gd name="T2" fmla="*/ 0 w 46"/>
                <a:gd name="T3" fmla="*/ 12 h 38"/>
                <a:gd name="T4" fmla="*/ 12 w 46"/>
                <a:gd name="T5" fmla="*/ 21 h 38"/>
                <a:gd name="T6" fmla="*/ 25 w 46"/>
                <a:gd name="T7" fmla="*/ 14 h 38"/>
                <a:gd name="T8" fmla="*/ 16 w 46"/>
                <a:gd name="T9" fmla="*/ 0 h 38"/>
                <a:gd name="T10" fmla="*/ 9 w 46"/>
                <a:gd name="T11" fmla="*/ 2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7 w 52"/>
                <a:gd name="T1" fmla="*/ 0 h 44"/>
                <a:gd name="T2" fmla="*/ 15 w 52"/>
                <a:gd name="T3" fmla="*/ 23 h 44"/>
                <a:gd name="T4" fmla="*/ 24 w 52"/>
                <a:gd name="T5" fmla="*/ 23 h 44"/>
                <a:gd name="T6" fmla="*/ 22 w 52"/>
                <a:gd name="T7" fmla="*/ 9 h 44"/>
                <a:gd name="T8" fmla="*/ 15 w 52"/>
                <a:gd name="T9" fmla="*/ 1 h 44"/>
                <a:gd name="T10" fmla="*/ 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55 w 131"/>
                <a:gd name="T1" fmla="*/ 0 h 98"/>
                <a:gd name="T2" fmla="*/ 44 w 131"/>
                <a:gd name="T3" fmla="*/ 5 h 98"/>
                <a:gd name="T4" fmla="*/ 30 w 131"/>
                <a:gd name="T5" fmla="*/ 14 h 98"/>
                <a:gd name="T6" fmla="*/ 22 w 131"/>
                <a:gd name="T7" fmla="*/ 23 h 98"/>
                <a:gd name="T8" fmla="*/ 12 w 131"/>
                <a:gd name="T9" fmla="*/ 29 h 98"/>
                <a:gd name="T10" fmla="*/ 35 w 131"/>
                <a:gd name="T11" fmla="*/ 47 h 98"/>
                <a:gd name="T12" fmla="*/ 44 w 131"/>
                <a:gd name="T13" fmla="*/ 54 h 98"/>
                <a:gd name="T14" fmla="*/ 48 w 131"/>
                <a:gd name="T15" fmla="*/ 52 h 98"/>
                <a:gd name="T16" fmla="*/ 50 w 131"/>
                <a:gd name="T17" fmla="*/ 49 h 98"/>
                <a:gd name="T18" fmla="*/ 55 w 131"/>
                <a:gd name="T19" fmla="*/ 56 h 98"/>
                <a:gd name="T20" fmla="*/ 69 w 131"/>
                <a:gd name="T21" fmla="*/ 49 h 98"/>
                <a:gd name="T22" fmla="*/ 73 w 131"/>
                <a:gd name="T23" fmla="*/ 42 h 98"/>
                <a:gd name="T24" fmla="*/ 57 w 131"/>
                <a:gd name="T25" fmla="*/ 23 h 98"/>
                <a:gd name="T26" fmla="*/ 64 w 131"/>
                <a:gd name="T27" fmla="*/ 14 h 98"/>
                <a:gd name="T28" fmla="*/ 62 w 131"/>
                <a:gd name="T29" fmla="*/ 2 h 98"/>
                <a:gd name="T30" fmla="*/ 55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26 w 212"/>
                <a:gd name="T1" fmla="*/ 7 h 112"/>
                <a:gd name="T2" fmla="*/ 10 w 212"/>
                <a:gd name="T3" fmla="*/ 7 h 112"/>
                <a:gd name="T4" fmla="*/ 3 w 212"/>
                <a:gd name="T5" fmla="*/ 9 h 112"/>
                <a:gd name="T6" fmla="*/ 14 w 212"/>
                <a:gd name="T7" fmla="*/ 29 h 112"/>
                <a:gd name="T8" fmla="*/ 28 w 212"/>
                <a:gd name="T9" fmla="*/ 25 h 112"/>
                <a:gd name="T10" fmla="*/ 51 w 212"/>
                <a:gd name="T11" fmla="*/ 31 h 112"/>
                <a:gd name="T12" fmla="*/ 62 w 212"/>
                <a:gd name="T13" fmla="*/ 34 h 112"/>
                <a:gd name="T14" fmla="*/ 74 w 212"/>
                <a:gd name="T15" fmla="*/ 50 h 112"/>
                <a:gd name="T16" fmla="*/ 78 w 212"/>
                <a:gd name="T17" fmla="*/ 63 h 112"/>
                <a:gd name="T18" fmla="*/ 87 w 212"/>
                <a:gd name="T19" fmla="*/ 56 h 112"/>
                <a:gd name="T20" fmla="*/ 94 w 212"/>
                <a:gd name="T21" fmla="*/ 54 h 112"/>
                <a:gd name="T22" fmla="*/ 104 w 212"/>
                <a:gd name="T23" fmla="*/ 58 h 112"/>
                <a:gd name="T24" fmla="*/ 108 w 212"/>
                <a:gd name="T25" fmla="*/ 45 h 112"/>
                <a:gd name="T26" fmla="*/ 85 w 212"/>
                <a:gd name="T27" fmla="*/ 31 h 112"/>
                <a:gd name="T28" fmla="*/ 58 w 212"/>
                <a:gd name="T29" fmla="*/ 11 h 112"/>
                <a:gd name="T30" fmla="*/ 30 w 212"/>
                <a:gd name="T31" fmla="*/ 15 h 112"/>
                <a:gd name="T32" fmla="*/ 26 w 212"/>
                <a:gd name="T33" fmla="*/ 7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31 w 133"/>
                <a:gd name="T1" fmla="*/ 0 h 54"/>
                <a:gd name="T2" fmla="*/ 24 w 133"/>
                <a:gd name="T3" fmla="*/ 4 h 54"/>
                <a:gd name="T4" fmla="*/ 17 w 133"/>
                <a:gd name="T5" fmla="*/ 17 h 54"/>
                <a:gd name="T6" fmla="*/ 8 w 133"/>
                <a:gd name="T7" fmla="*/ 20 h 54"/>
                <a:gd name="T8" fmla="*/ 1 w 133"/>
                <a:gd name="T9" fmla="*/ 24 h 54"/>
                <a:gd name="T10" fmla="*/ 7 w 133"/>
                <a:gd name="T11" fmla="*/ 31 h 54"/>
                <a:gd name="T12" fmla="*/ 74 w 133"/>
                <a:gd name="T13" fmla="*/ 20 h 54"/>
                <a:gd name="T14" fmla="*/ 68 w 133"/>
                <a:gd name="T15" fmla="*/ 9 h 54"/>
                <a:gd name="T16" fmla="*/ 58 w 133"/>
                <a:gd name="T17" fmla="*/ 5 h 54"/>
                <a:gd name="T18" fmla="*/ 56 w 133"/>
                <a:gd name="T19" fmla="*/ 14 h 54"/>
                <a:gd name="T20" fmla="*/ 49 w 133"/>
                <a:gd name="T21" fmla="*/ 11 h 54"/>
                <a:gd name="T22" fmla="*/ 37 w 133"/>
                <a:gd name="T23" fmla="*/ 8 h 54"/>
                <a:gd name="T24" fmla="*/ 31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7 h 34"/>
                <a:gd name="T4" fmla="*/ 9 w 16"/>
                <a:gd name="T5" fmla="*/ 18 h 34"/>
                <a:gd name="T6" fmla="*/ 7 w 16"/>
                <a:gd name="T7" fmla="*/ 10 h 34"/>
                <a:gd name="T8" fmla="*/ 9 w 16"/>
                <a:gd name="T9" fmla="*/ 3 h 34"/>
                <a:gd name="T10" fmla="*/ 8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36 w 240"/>
                <a:gd name="T1" fmla="*/ 1 h 117"/>
                <a:gd name="T2" fmla="*/ 14 w 240"/>
                <a:gd name="T3" fmla="*/ 17 h 117"/>
                <a:gd name="T4" fmla="*/ 4 w 240"/>
                <a:gd name="T5" fmla="*/ 21 h 117"/>
                <a:gd name="T6" fmla="*/ 0 w 240"/>
                <a:gd name="T7" fmla="*/ 22 h 117"/>
                <a:gd name="T8" fmla="*/ 15 w 240"/>
                <a:gd name="T9" fmla="*/ 33 h 117"/>
                <a:gd name="T10" fmla="*/ 22 w 240"/>
                <a:gd name="T11" fmla="*/ 35 h 117"/>
                <a:gd name="T12" fmla="*/ 38 w 240"/>
                <a:gd name="T13" fmla="*/ 26 h 117"/>
                <a:gd name="T14" fmla="*/ 45 w 240"/>
                <a:gd name="T15" fmla="*/ 24 h 117"/>
                <a:gd name="T16" fmla="*/ 47 w 240"/>
                <a:gd name="T17" fmla="*/ 31 h 117"/>
                <a:gd name="T18" fmla="*/ 36 w 240"/>
                <a:gd name="T19" fmla="*/ 35 h 117"/>
                <a:gd name="T20" fmla="*/ 41 w 240"/>
                <a:gd name="T21" fmla="*/ 41 h 117"/>
                <a:gd name="T22" fmla="*/ 23 w 240"/>
                <a:gd name="T23" fmla="*/ 49 h 117"/>
                <a:gd name="T24" fmla="*/ 40 w 240"/>
                <a:gd name="T25" fmla="*/ 62 h 117"/>
                <a:gd name="T26" fmla="*/ 47 w 240"/>
                <a:gd name="T27" fmla="*/ 64 h 117"/>
                <a:gd name="T28" fmla="*/ 67 w 240"/>
                <a:gd name="T29" fmla="*/ 58 h 117"/>
                <a:gd name="T30" fmla="*/ 85 w 240"/>
                <a:gd name="T31" fmla="*/ 59 h 117"/>
                <a:gd name="T32" fmla="*/ 95 w 240"/>
                <a:gd name="T33" fmla="*/ 66 h 117"/>
                <a:gd name="T34" fmla="*/ 115 w 240"/>
                <a:gd name="T35" fmla="*/ 62 h 117"/>
                <a:gd name="T36" fmla="*/ 126 w 240"/>
                <a:gd name="T37" fmla="*/ 58 h 117"/>
                <a:gd name="T38" fmla="*/ 125 w 240"/>
                <a:gd name="T39" fmla="*/ 44 h 117"/>
                <a:gd name="T40" fmla="*/ 132 w 240"/>
                <a:gd name="T41" fmla="*/ 39 h 117"/>
                <a:gd name="T42" fmla="*/ 134 w 240"/>
                <a:gd name="T43" fmla="*/ 26 h 117"/>
                <a:gd name="T44" fmla="*/ 119 w 240"/>
                <a:gd name="T45" fmla="*/ 32 h 117"/>
                <a:gd name="T46" fmla="*/ 113 w 240"/>
                <a:gd name="T47" fmla="*/ 24 h 117"/>
                <a:gd name="T48" fmla="*/ 97 w 240"/>
                <a:gd name="T49" fmla="*/ 26 h 117"/>
                <a:gd name="T50" fmla="*/ 76 w 240"/>
                <a:gd name="T51" fmla="*/ 5 h 117"/>
                <a:gd name="T52" fmla="*/ 53 w 240"/>
                <a:gd name="T53" fmla="*/ 6 h 117"/>
                <a:gd name="T54" fmla="*/ 47 w 240"/>
                <a:gd name="T55" fmla="*/ 1 h 117"/>
                <a:gd name="T56" fmla="*/ 36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55 w 194"/>
                <a:gd name="T1" fmla="*/ 6 h 80"/>
                <a:gd name="T2" fmla="*/ 8 w 194"/>
                <a:gd name="T3" fmla="*/ 14 h 80"/>
                <a:gd name="T4" fmla="*/ 5 w 194"/>
                <a:gd name="T5" fmla="*/ 20 h 80"/>
                <a:gd name="T6" fmla="*/ 32 w 194"/>
                <a:gd name="T7" fmla="*/ 29 h 80"/>
                <a:gd name="T8" fmla="*/ 77 w 194"/>
                <a:gd name="T9" fmla="*/ 42 h 80"/>
                <a:gd name="T10" fmla="*/ 99 w 194"/>
                <a:gd name="T11" fmla="*/ 38 h 80"/>
                <a:gd name="T12" fmla="*/ 106 w 194"/>
                <a:gd name="T13" fmla="*/ 36 h 80"/>
                <a:gd name="T14" fmla="*/ 99 w 194"/>
                <a:gd name="T15" fmla="*/ 25 h 80"/>
                <a:gd name="T16" fmla="*/ 93 w 194"/>
                <a:gd name="T17" fmla="*/ 20 h 80"/>
                <a:gd name="T18" fmla="*/ 73 w 194"/>
                <a:gd name="T19" fmla="*/ 15 h 80"/>
                <a:gd name="T20" fmla="*/ 55 w 194"/>
                <a:gd name="T21" fmla="*/ 6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38 w 310"/>
                <a:gd name="T1" fmla="*/ 5 h 254"/>
                <a:gd name="T2" fmla="*/ 29 w 310"/>
                <a:gd name="T3" fmla="*/ 13 h 254"/>
                <a:gd name="T4" fmla="*/ 12 w 310"/>
                <a:gd name="T5" fmla="*/ 22 h 254"/>
                <a:gd name="T6" fmla="*/ 30 w 310"/>
                <a:gd name="T7" fmla="*/ 43 h 254"/>
                <a:gd name="T8" fmla="*/ 44 w 310"/>
                <a:gd name="T9" fmla="*/ 48 h 254"/>
                <a:gd name="T10" fmla="*/ 58 w 310"/>
                <a:gd name="T11" fmla="*/ 55 h 254"/>
                <a:gd name="T12" fmla="*/ 71 w 310"/>
                <a:gd name="T13" fmla="*/ 48 h 254"/>
                <a:gd name="T14" fmla="*/ 80 w 310"/>
                <a:gd name="T15" fmla="*/ 57 h 254"/>
                <a:gd name="T16" fmla="*/ 84 w 310"/>
                <a:gd name="T17" fmla="*/ 71 h 254"/>
                <a:gd name="T18" fmla="*/ 65 w 310"/>
                <a:gd name="T19" fmla="*/ 85 h 254"/>
                <a:gd name="T20" fmla="*/ 50 w 310"/>
                <a:gd name="T21" fmla="*/ 96 h 254"/>
                <a:gd name="T22" fmla="*/ 39 w 310"/>
                <a:gd name="T23" fmla="*/ 94 h 254"/>
                <a:gd name="T24" fmla="*/ 32 w 310"/>
                <a:gd name="T25" fmla="*/ 92 h 254"/>
                <a:gd name="T26" fmla="*/ 24 w 310"/>
                <a:gd name="T27" fmla="*/ 105 h 254"/>
                <a:gd name="T28" fmla="*/ 22 w 310"/>
                <a:gd name="T29" fmla="*/ 111 h 254"/>
                <a:gd name="T30" fmla="*/ 41 w 310"/>
                <a:gd name="T31" fmla="*/ 114 h 254"/>
                <a:gd name="T32" fmla="*/ 53 w 310"/>
                <a:gd name="T33" fmla="*/ 114 h 254"/>
                <a:gd name="T34" fmla="*/ 65 w 310"/>
                <a:gd name="T35" fmla="*/ 129 h 254"/>
                <a:gd name="T36" fmla="*/ 71 w 310"/>
                <a:gd name="T37" fmla="*/ 132 h 254"/>
                <a:gd name="T38" fmla="*/ 78 w 310"/>
                <a:gd name="T39" fmla="*/ 134 h 254"/>
                <a:gd name="T40" fmla="*/ 88 w 310"/>
                <a:gd name="T41" fmla="*/ 141 h 254"/>
                <a:gd name="T42" fmla="*/ 102 w 310"/>
                <a:gd name="T43" fmla="*/ 132 h 254"/>
                <a:gd name="T44" fmla="*/ 115 w 310"/>
                <a:gd name="T45" fmla="*/ 132 h 254"/>
                <a:gd name="T46" fmla="*/ 129 w 310"/>
                <a:gd name="T47" fmla="*/ 119 h 254"/>
                <a:gd name="T48" fmla="*/ 127 w 310"/>
                <a:gd name="T49" fmla="*/ 103 h 254"/>
                <a:gd name="T50" fmla="*/ 123 w 310"/>
                <a:gd name="T51" fmla="*/ 96 h 254"/>
                <a:gd name="T52" fmla="*/ 132 w 310"/>
                <a:gd name="T53" fmla="*/ 94 h 254"/>
                <a:gd name="T54" fmla="*/ 138 w 310"/>
                <a:gd name="T55" fmla="*/ 102 h 254"/>
                <a:gd name="T56" fmla="*/ 140 w 310"/>
                <a:gd name="T57" fmla="*/ 110 h 254"/>
                <a:gd name="T58" fmla="*/ 147 w 310"/>
                <a:gd name="T59" fmla="*/ 108 h 254"/>
                <a:gd name="T60" fmla="*/ 171 w 310"/>
                <a:gd name="T61" fmla="*/ 94 h 254"/>
                <a:gd name="T62" fmla="*/ 165 w 310"/>
                <a:gd name="T63" fmla="*/ 82 h 254"/>
                <a:gd name="T64" fmla="*/ 147 w 310"/>
                <a:gd name="T65" fmla="*/ 69 h 254"/>
                <a:gd name="T66" fmla="*/ 150 w 310"/>
                <a:gd name="T67" fmla="*/ 60 h 254"/>
                <a:gd name="T68" fmla="*/ 156 w 310"/>
                <a:gd name="T69" fmla="*/ 58 h 254"/>
                <a:gd name="T70" fmla="*/ 143 w 310"/>
                <a:gd name="T71" fmla="*/ 35 h 254"/>
                <a:gd name="T72" fmla="*/ 132 w 310"/>
                <a:gd name="T73" fmla="*/ 33 h 254"/>
                <a:gd name="T74" fmla="*/ 125 w 310"/>
                <a:gd name="T75" fmla="*/ 31 h 254"/>
                <a:gd name="T76" fmla="*/ 113 w 310"/>
                <a:gd name="T77" fmla="*/ 19 h 254"/>
                <a:gd name="T78" fmla="*/ 88 w 310"/>
                <a:gd name="T79" fmla="*/ 25 h 254"/>
                <a:gd name="T80" fmla="*/ 95 w 310"/>
                <a:gd name="T81" fmla="*/ 14 h 254"/>
                <a:gd name="T82" fmla="*/ 78 w 310"/>
                <a:gd name="T83" fmla="*/ 10 h 254"/>
                <a:gd name="T84" fmla="*/ 67 w 310"/>
                <a:gd name="T85" fmla="*/ 10 h 254"/>
                <a:gd name="T86" fmla="*/ 38 w 310"/>
                <a:gd name="T87" fmla="*/ 5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4 w 59"/>
                <a:gd name="T1" fmla="*/ 0 h 50"/>
                <a:gd name="T2" fmla="*/ 0 w 59"/>
                <a:gd name="T3" fmla="*/ 5 h 50"/>
                <a:gd name="T4" fmla="*/ 16 w 59"/>
                <a:gd name="T5" fmla="*/ 22 h 50"/>
                <a:gd name="T6" fmla="*/ 27 w 59"/>
                <a:gd name="T7" fmla="*/ 27 h 50"/>
                <a:gd name="T8" fmla="*/ 32 w 59"/>
                <a:gd name="T9" fmla="*/ 16 h 50"/>
                <a:gd name="T10" fmla="*/ 25 w 59"/>
                <a:gd name="T11" fmla="*/ 4 h 50"/>
                <a:gd name="T12" fmla="*/ 14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25 w 86"/>
                <a:gd name="T1" fmla="*/ 4 h 57"/>
                <a:gd name="T2" fmla="*/ 14 w 86"/>
                <a:gd name="T3" fmla="*/ 13 h 57"/>
                <a:gd name="T4" fmla="*/ 2 w 86"/>
                <a:gd name="T5" fmla="*/ 15 h 57"/>
                <a:gd name="T6" fmla="*/ 9 w 86"/>
                <a:gd name="T7" fmla="*/ 31 h 57"/>
                <a:gd name="T8" fmla="*/ 42 w 86"/>
                <a:gd name="T9" fmla="*/ 19 h 57"/>
                <a:gd name="T10" fmla="*/ 49 w 86"/>
                <a:gd name="T11" fmla="*/ 10 h 57"/>
                <a:gd name="T12" fmla="*/ 32 w 86"/>
                <a:gd name="T13" fmla="*/ 4 h 57"/>
                <a:gd name="T14" fmla="*/ 25 w 86"/>
                <a:gd name="T15" fmla="*/ 4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22 w 73"/>
                <a:gd name="T1" fmla="*/ 0 h 34"/>
                <a:gd name="T2" fmla="*/ 5 w 73"/>
                <a:gd name="T3" fmla="*/ 9 h 34"/>
                <a:gd name="T4" fmla="*/ 13 w 73"/>
                <a:gd name="T5" fmla="*/ 18 h 34"/>
                <a:gd name="T6" fmla="*/ 28 w 73"/>
                <a:gd name="T7" fmla="*/ 15 h 34"/>
                <a:gd name="T8" fmla="*/ 35 w 73"/>
                <a:gd name="T9" fmla="*/ 11 h 34"/>
                <a:gd name="T10" fmla="*/ 2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33 w 85"/>
                <a:gd name="T1" fmla="*/ 6 h 45"/>
                <a:gd name="T2" fmla="*/ 16 w 85"/>
                <a:gd name="T3" fmla="*/ 2 h 45"/>
                <a:gd name="T4" fmla="*/ 0 w 85"/>
                <a:gd name="T5" fmla="*/ 11 h 45"/>
                <a:gd name="T6" fmla="*/ 23 w 85"/>
                <a:gd name="T7" fmla="*/ 18 h 45"/>
                <a:gd name="T8" fmla="*/ 36 w 85"/>
                <a:gd name="T9" fmla="*/ 23 h 45"/>
                <a:gd name="T10" fmla="*/ 47 w 85"/>
                <a:gd name="T11" fmla="*/ 11 h 45"/>
                <a:gd name="T12" fmla="*/ 47 w 85"/>
                <a:gd name="T13" fmla="*/ 4 h 45"/>
                <a:gd name="T14" fmla="*/ 36 w 85"/>
                <a:gd name="T15" fmla="*/ 0 h 45"/>
                <a:gd name="T16" fmla="*/ 33 w 85"/>
                <a:gd name="T17" fmla="*/ 6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9 w 58"/>
                <a:gd name="T1" fmla="*/ 2 h 31"/>
                <a:gd name="T2" fmla="*/ 0 w 58"/>
                <a:gd name="T3" fmla="*/ 11 h 31"/>
                <a:gd name="T4" fmla="*/ 11 w 58"/>
                <a:gd name="T5" fmla="*/ 17 h 31"/>
                <a:gd name="T6" fmla="*/ 16 w 58"/>
                <a:gd name="T7" fmla="*/ 12 h 31"/>
                <a:gd name="T8" fmla="*/ 30 w 58"/>
                <a:gd name="T9" fmla="*/ 7 h 31"/>
                <a:gd name="T10" fmla="*/ 25 w 58"/>
                <a:gd name="T11" fmla="*/ 0 h 31"/>
                <a:gd name="T12" fmla="*/ 9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2 w 152"/>
                <a:gd name="T1" fmla="*/ 0 h 102"/>
                <a:gd name="T2" fmla="*/ 8 w 152"/>
                <a:gd name="T3" fmla="*/ 4 h 102"/>
                <a:gd name="T4" fmla="*/ 2 w 152"/>
                <a:gd name="T5" fmla="*/ 22 h 102"/>
                <a:gd name="T6" fmla="*/ 7 w 152"/>
                <a:gd name="T7" fmla="*/ 32 h 102"/>
                <a:gd name="T8" fmla="*/ 0 w 152"/>
                <a:gd name="T9" fmla="*/ 41 h 102"/>
                <a:gd name="T10" fmla="*/ 32 w 152"/>
                <a:gd name="T11" fmla="*/ 49 h 102"/>
                <a:gd name="T12" fmla="*/ 47 w 152"/>
                <a:gd name="T13" fmla="*/ 52 h 102"/>
                <a:gd name="T14" fmla="*/ 86 w 152"/>
                <a:gd name="T15" fmla="*/ 49 h 102"/>
                <a:gd name="T16" fmla="*/ 43 w 152"/>
                <a:gd name="T17" fmla="*/ 40 h 102"/>
                <a:gd name="T18" fmla="*/ 31 w 152"/>
                <a:gd name="T19" fmla="*/ 35 h 102"/>
                <a:gd name="T20" fmla="*/ 25 w 152"/>
                <a:gd name="T21" fmla="*/ 29 h 102"/>
                <a:gd name="T22" fmla="*/ 29 w 152"/>
                <a:gd name="T23" fmla="*/ 20 h 102"/>
                <a:gd name="T24" fmla="*/ 22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8 w 34"/>
                <a:gd name="T1" fmla="*/ 0 h 20"/>
                <a:gd name="T2" fmla="*/ 13 w 34"/>
                <a:gd name="T3" fmla="*/ 11 h 20"/>
                <a:gd name="T4" fmla="*/ 2 w 34"/>
                <a:gd name="T5" fmla="*/ 11 h 20"/>
                <a:gd name="T6" fmla="*/ 2 w 34"/>
                <a:gd name="T7" fmla="*/ 4 h 20"/>
                <a:gd name="T8" fmla="*/ 18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6 w 21"/>
                <a:gd name="T3" fmla="*/ 9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8 w 51"/>
                <a:gd name="T1" fmla="*/ 0 h 24"/>
                <a:gd name="T2" fmla="*/ 4 w 51"/>
                <a:gd name="T3" fmla="*/ 11 h 24"/>
                <a:gd name="T4" fmla="*/ 16 w 51"/>
                <a:gd name="T5" fmla="*/ 14 h 24"/>
                <a:gd name="T6" fmla="*/ 19 w 51"/>
                <a:gd name="T7" fmla="*/ 2 h 24"/>
                <a:gd name="T8" fmla="*/ 8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16 w 929"/>
                <a:gd name="T1" fmla="*/ 31 h 462"/>
                <a:gd name="T2" fmla="*/ 3 w 929"/>
                <a:gd name="T3" fmla="*/ 52 h 462"/>
                <a:gd name="T4" fmla="*/ 20 w 929"/>
                <a:gd name="T5" fmla="*/ 56 h 462"/>
                <a:gd name="T6" fmla="*/ 9 w 929"/>
                <a:gd name="T7" fmla="*/ 65 h 462"/>
                <a:gd name="T8" fmla="*/ 58 w 929"/>
                <a:gd name="T9" fmla="*/ 76 h 462"/>
                <a:gd name="T10" fmla="*/ 79 w 929"/>
                <a:gd name="T11" fmla="*/ 73 h 462"/>
                <a:gd name="T12" fmla="*/ 140 w 929"/>
                <a:gd name="T13" fmla="*/ 43 h 462"/>
                <a:gd name="T14" fmla="*/ 169 w 929"/>
                <a:gd name="T15" fmla="*/ 37 h 462"/>
                <a:gd name="T16" fmla="*/ 182 w 929"/>
                <a:gd name="T17" fmla="*/ 45 h 462"/>
                <a:gd name="T18" fmla="*/ 153 w 929"/>
                <a:gd name="T19" fmla="*/ 49 h 462"/>
                <a:gd name="T20" fmla="*/ 136 w 929"/>
                <a:gd name="T21" fmla="*/ 63 h 462"/>
                <a:gd name="T22" fmla="*/ 142 w 929"/>
                <a:gd name="T23" fmla="*/ 67 h 462"/>
                <a:gd name="T24" fmla="*/ 146 w 929"/>
                <a:gd name="T25" fmla="*/ 88 h 462"/>
                <a:gd name="T26" fmla="*/ 196 w 929"/>
                <a:gd name="T27" fmla="*/ 108 h 462"/>
                <a:gd name="T28" fmla="*/ 189 w 929"/>
                <a:gd name="T29" fmla="*/ 118 h 462"/>
                <a:gd name="T30" fmla="*/ 207 w 929"/>
                <a:gd name="T31" fmla="*/ 138 h 462"/>
                <a:gd name="T32" fmla="*/ 196 w 929"/>
                <a:gd name="T33" fmla="*/ 149 h 462"/>
                <a:gd name="T34" fmla="*/ 182 w 929"/>
                <a:gd name="T35" fmla="*/ 165 h 462"/>
                <a:gd name="T36" fmla="*/ 165 w 929"/>
                <a:gd name="T37" fmla="*/ 182 h 462"/>
                <a:gd name="T38" fmla="*/ 164 w 929"/>
                <a:gd name="T39" fmla="*/ 236 h 462"/>
                <a:gd name="T40" fmla="*/ 187 w 929"/>
                <a:gd name="T41" fmla="*/ 250 h 462"/>
                <a:gd name="T42" fmla="*/ 218 w 929"/>
                <a:gd name="T43" fmla="*/ 252 h 462"/>
                <a:gd name="T44" fmla="*/ 232 w 929"/>
                <a:gd name="T45" fmla="*/ 237 h 462"/>
                <a:gd name="T46" fmla="*/ 284 w 929"/>
                <a:gd name="T47" fmla="*/ 200 h 462"/>
                <a:gd name="T48" fmla="*/ 321 w 929"/>
                <a:gd name="T49" fmla="*/ 187 h 462"/>
                <a:gd name="T50" fmla="*/ 363 w 929"/>
                <a:gd name="T51" fmla="*/ 173 h 462"/>
                <a:gd name="T52" fmla="*/ 404 w 929"/>
                <a:gd name="T53" fmla="*/ 163 h 462"/>
                <a:gd name="T54" fmla="*/ 428 w 929"/>
                <a:gd name="T55" fmla="*/ 146 h 462"/>
                <a:gd name="T56" fmla="*/ 449 w 929"/>
                <a:gd name="T57" fmla="*/ 112 h 462"/>
                <a:gd name="T58" fmla="*/ 450 w 929"/>
                <a:gd name="T59" fmla="*/ 86 h 462"/>
                <a:gd name="T60" fmla="*/ 450 w 929"/>
                <a:gd name="T61" fmla="*/ 70 h 462"/>
                <a:gd name="T62" fmla="*/ 467 w 929"/>
                <a:gd name="T63" fmla="*/ 50 h 462"/>
                <a:gd name="T64" fmla="*/ 491 w 929"/>
                <a:gd name="T65" fmla="*/ 52 h 462"/>
                <a:gd name="T66" fmla="*/ 518 w 929"/>
                <a:gd name="T67" fmla="*/ 29 h 462"/>
                <a:gd name="T68" fmla="*/ 498 w 929"/>
                <a:gd name="T69" fmla="*/ 31 h 462"/>
                <a:gd name="T70" fmla="*/ 476 w 929"/>
                <a:gd name="T71" fmla="*/ 25 h 462"/>
                <a:gd name="T72" fmla="*/ 446 w 929"/>
                <a:gd name="T73" fmla="*/ 12 h 462"/>
                <a:gd name="T74" fmla="*/ 360 w 929"/>
                <a:gd name="T75" fmla="*/ 14 h 462"/>
                <a:gd name="T76" fmla="*/ 328 w 929"/>
                <a:gd name="T77" fmla="*/ 21 h 462"/>
                <a:gd name="T78" fmla="*/ 312 w 929"/>
                <a:gd name="T79" fmla="*/ 21 h 462"/>
                <a:gd name="T80" fmla="*/ 290 w 929"/>
                <a:gd name="T81" fmla="*/ 30 h 462"/>
                <a:gd name="T82" fmla="*/ 268 w 929"/>
                <a:gd name="T83" fmla="*/ 16 h 462"/>
                <a:gd name="T84" fmla="*/ 243 w 929"/>
                <a:gd name="T85" fmla="*/ 22 h 462"/>
                <a:gd name="T86" fmla="*/ 205 w 929"/>
                <a:gd name="T87" fmla="*/ 29 h 462"/>
                <a:gd name="T88" fmla="*/ 230 w 929"/>
                <a:gd name="T89" fmla="*/ 21 h 462"/>
                <a:gd name="T90" fmla="*/ 198 w 929"/>
                <a:gd name="T91" fmla="*/ 4 h 462"/>
                <a:gd name="T92" fmla="*/ 187 w 929"/>
                <a:gd name="T93" fmla="*/ 1 h 462"/>
                <a:gd name="T94" fmla="*/ 176 w 929"/>
                <a:gd name="T95" fmla="*/ 4 h 462"/>
                <a:gd name="T96" fmla="*/ 135 w 929"/>
                <a:gd name="T97" fmla="*/ 9 h 462"/>
                <a:gd name="T98" fmla="*/ 90 w 929"/>
                <a:gd name="T99" fmla="*/ 16 h 462"/>
                <a:gd name="T100" fmla="*/ 61 w 929"/>
                <a:gd name="T101" fmla="*/ 14 h 462"/>
                <a:gd name="T102" fmla="*/ 64 w 929"/>
                <a:gd name="T103" fmla="*/ 38 h 462"/>
                <a:gd name="T104" fmla="*/ 58 w 929"/>
                <a:gd name="T105" fmla="*/ 29 h 462"/>
                <a:gd name="T106" fmla="*/ 34 w 929"/>
                <a:gd name="T107" fmla="*/ 2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57 w 172"/>
                <a:gd name="T1" fmla="*/ 5 h 72"/>
                <a:gd name="T2" fmla="*/ 36 w 172"/>
                <a:gd name="T3" fmla="*/ 2 h 72"/>
                <a:gd name="T4" fmla="*/ 30 w 172"/>
                <a:gd name="T5" fmla="*/ 0 h 72"/>
                <a:gd name="T6" fmla="*/ 0 w 172"/>
                <a:gd name="T7" fmla="*/ 16 h 72"/>
                <a:gd name="T8" fmla="*/ 16 w 172"/>
                <a:gd name="T9" fmla="*/ 23 h 72"/>
                <a:gd name="T10" fmla="*/ 23 w 172"/>
                <a:gd name="T11" fmla="*/ 34 h 72"/>
                <a:gd name="T12" fmla="*/ 36 w 172"/>
                <a:gd name="T13" fmla="*/ 38 h 72"/>
                <a:gd name="T14" fmla="*/ 43 w 172"/>
                <a:gd name="T15" fmla="*/ 41 h 72"/>
                <a:gd name="T16" fmla="*/ 72 w 172"/>
                <a:gd name="T17" fmla="*/ 34 h 72"/>
                <a:gd name="T18" fmla="*/ 95 w 172"/>
                <a:gd name="T19" fmla="*/ 25 h 72"/>
                <a:gd name="T20" fmla="*/ 82 w 172"/>
                <a:gd name="T21" fmla="*/ 11 h 72"/>
                <a:gd name="T22" fmla="*/ 75 w 172"/>
                <a:gd name="T23" fmla="*/ 2 h 72"/>
                <a:gd name="T24" fmla="*/ 57 w 172"/>
                <a:gd name="T25" fmla="*/ 5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08 w 206"/>
                <a:gd name="T1" fmla="*/ 4 h 85"/>
                <a:gd name="T2" fmla="*/ 59 w 206"/>
                <a:gd name="T3" fmla="*/ 5 h 85"/>
                <a:gd name="T4" fmla="*/ 62 w 206"/>
                <a:gd name="T5" fmla="*/ 14 h 85"/>
                <a:gd name="T6" fmla="*/ 61 w 206"/>
                <a:gd name="T7" fmla="*/ 18 h 85"/>
                <a:gd name="T8" fmla="*/ 50 w 206"/>
                <a:gd name="T9" fmla="*/ 15 h 85"/>
                <a:gd name="T10" fmla="*/ 44 w 206"/>
                <a:gd name="T11" fmla="*/ 10 h 85"/>
                <a:gd name="T12" fmla="*/ 13 w 206"/>
                <a:gd name="T13" fmla="*/ 15 h 85"/>
                <a:gd name="T14" fmla="*/ 17 w 206"/>
                <a:gd name="T15" fmla="*/ 27 h 85"/>
                <a:gd name="T16" fmla="*/ 31 w 206"/>
                <a:gd name="T17" fmla="*/ 29 h 85"/>
                <a:gd name="T18" fmla="*/ 42 w 206"/>
                <a:gd name="T19" fmla="*/ 40 h 85"/>
                <a:gd name="T20" fmla="*/ 50 w 206"/>
                <a:gd name="T21" fmla="*/ 47 h 85"/>
                <a:gd name="T22" fmla="*/ 62 w 206"/>
                <a:gd name="T23" fmla="*/ 37 h 85"/>
                <a:gd name="T24" fmla="*/ 68 w 206"/>
                <a:gd name="T25" fmla="*/ 33 h 85"/>
                <a:gd name="T26" fmla="*/ 72 w 206"/>
                <a:gd name="T27" fmla="*/ 26 h 85"/>
                <a:gd name="T28" fmla="*/ 95 w 206"/>
                <a:gd name="T29" fmla="*/ 19 h 85"/>
                <a:gd name="T30" fmla="*/ 106 w 206"/>
                <a:gd name="T31" fmla="*/ 17 h 85"/>
                <a:gd name="T32" fmla="*/ 113 w 206"/>
                <a:gd name="T33" fmla="*/ 15 h 85"/>
                <a:gd name="T34" fmla="*/ 108 w 206"/>
                <a:gd name="T35" fmla="*/ 4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0 w 64"/>
                <a:gd name="T1" fmla="*/ 4 h 28"/>
                <a:gd name="T2" fmla="*/ 5 w 64"/>
                <a:gd name="T3" fmla="*/ 2 h 28"/>
                <a:gd name="T4" fmla="*/ 14 w 64"/>
                <a:gd name="T5" fmla="*/ 16 h 28"/>
                <a:gd name="T6" fmla="*/ 31 w 64"/>
                <a:gd name="T7" fmla="*/ 8 h 28"/>
                <a:gd name="T8" fmla="*/ 20 w 64"/>
                <a:gd name="T9" fmla="*/ 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13 w 146"/>
                <a:gd name="T1" fmla="*/ 11 h 176"/>
                <a:gd name="T2" fmla="*/ 0 w 146"/>
                <a:gd name="T3" fmla="*/ 14 h 176"/>
                <a:gd name="T4" fmla="*/ 7 w 146"/>
                <a:gd name="T5" fmla="*/ 24 h 176"/>
                <a:gd name="T6" fmla="*/ 19 w 146"/>
                <a:gd name="T7" fmla="*/ 49 h 176"/>
                <a:gd name="T8" fmla="*/ 29 w 146"/>
                <a:gd name="T9" fmla="*/ 51 h 176"/>
                <a:gd name="T10" fmla="*/ 28 w 146"/>
                <a:gd name="T11" fmla="*/ 60 h 176"/>
                <a:gd name="T12" fmla="*/ 16 w 146"/>
                <a:gd name="T13" fmla="*/ 64 h 176"/>
                <a:gd name="T14" fmla="*/ 9 w 146"/>
                <a:gd name="T15" fmla="*/ 74 h 176"/>
                <a:gd name="T16" fmla="*/ 10 w 146"/>
                <a:gd name="T17" fmla="*/ 77 h 176"/>
                <a:gd name="T18" fmla="*/ 16 w 146"/>
                <a:gd name="T19" fmla="*/ 80 h 176"/>
                <a:gd name="T20" fmla="*/ 10 w 146"/>
                <a:gd name="T21" fmla="*/ 95 h 176"/>
                <a:gd name="T22" fmla="*/ 11 w 146"/>
                <a:gd name="T23" fmla="*/ 98 h 176"/>
                <a:gd name="T24" fmla="*/ 19 w 146"/>
                <a:gd name="T25" fmla="*/ 96 h 176"/>
                <a:gd name="T26" fmla="*/ 32 w 146"/>
                <a:gd name="T27" fmla="*/ 95 h 176"/>
                <a:gd name="T28" fmla="*/ 52 w 146"/>
                <a:gd name="T29" fmla="*/ 96 h 176"/>
                <a:gd name="T30" fmla="*/ 61 w 146"/>
                <a:gd name="T31" fmla="*/ 95 h 176"/>
                <a:gd name="T32" fmla="*/ 68 w 146"/>
                <a:gd name="T33" fmla="*/ 93 h 176"/>
                <a:gd name="T34" fmla="*/ 72 w 146"/>
                <a:gd name="T35" fmla="*/ 80 h 176"/>
                <a:gd name="T36" fmla="*/ 81 w 146"/>
                <a:gd name="T37" fmla="*/ 75 h 176"/>
                <a:gd name="T38" fmla="*/ 61 w 146"/>
                <a:gd name="T39" fmla="*/ 62 h 176"/>
                <a:gd name="T40" fmla="*/ 49 w 146"/>
                <a:gd name="T41" fmla="*/ 47 h 176"/>
                <a:gd name="T42" fmla="*/ 46 w 146"/>
                <a:gd name="T43" fmla="*/ 39 h 176"/>
                <a:gd name="T44" fmla="*/ 36 w 146"/>
                <a:gd name="T45" fmla="*/ 35 h 176"/>
                <a:gd name="T46" fmla="*/ 48 w 146"/>
                <a:gd name="T47" fmla="*/ 26 h 176"/>
                <a:gd name="T48" fmla="*/ 36 w 146"/>
                <a:gd name="T49" fmla="*/ 17 h 176"/>
                <a:gd name="T50" fmla="*/ 39 w 146"/>
                <a:gd name="T51" fmla="*/ 8 h 176"/>
                <a:gd name="T52" fmla="*/ 25 w 146"/>
                <a:gd name="T53" fmla="*/ 1 h 176"/>
                <a:gd name="T54" fmla="*/ 16 w 146"/>
                <a:gd name="T55" fmla="*/ 5 h 176"/>
                <a:gd name="T56" fmla="*/ 13 w 146"/>
                <a:gd name="T57" fmla="*/ 11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33 w 92"/>
                <a:gd name="T1" fmla="*/ 3 h 92"/>
                <a:gd name="T2" fmla="*/ 47 w 92"/>
                <a:gd name="T3" fmla="*/ 4 h 92"/>
                <a:gd name="T4" fmla="*/ 52 w 92"/>
                <a:gd name="T5" fmla="*/ 14 h 92"/>
                <a:gd name="T6" fmla="*/ 44 w 92"/>
                <a:gd name="T7" fmla="*/ 26 h 92"/>
                <a:gd name="T8" fmla="*/ 26 w 92"/>
                <a:gd name="T9" fmla="*/ 41 h 92"/>
                <a:gd name="T10" fmla="*/ 11 w 92"/>
                <a:gd name="T11" fmla="*/ 50 h 92"/>
                <a:gd name="T12" fmla="*/ 5 w 92"/>
                <a:gd name="T13" fmla="*/ 39 h 92"/>
                <a:gd name="T14" fmla="*/ 11 w 92"/>
                <a:gd name="T15" fmla="*/ 35 h 92"/>
                <a:gd name="T16" fmla="*/ 8 w 92"/>
                <a:gd name="T17" fmla="*/ 25 h 92"/>
                <a:gd name="T18" fmla="*/ 23 w 92"/>
                <a:gd name="T19" fmla="*/ 16 h 92"/>
                <a:gd name="T20" fmla="*/ 33 w 92"/>
                <a:gd name="T21" fmla="*/ 3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19 w 633"/>
                <a:gd name="T1" fmla="*/ 6 h 660"/>
                <a:gd name="T2" fmla="*/ 99 w 633"/>
                <a:gd name="T3" fmla="*/ 11 h 660"/>
                <a:gd name="T4" fmla="*/ 81 w 633"/>
                <a:gd name="T5" fmla="*/ 29 h 660"/>
                <a:gd name="T6" fmla="*/ 58 w 633"/>
                <a:gd name="T7" fmla="*/ 33 h 660"/>
                <a:gd name="T8" fmla="*/ 47 w 633"/>
                <a:gd name="T9" fmla="*/ 42 h 660"/>
                <a:gd name="T10" fmla="*/ 38 w 633"/>
                <a:gd name="T11" fmla="*/ 65 h 660"/>
                <a:gd name="T12" fmla="*/ 20 w 633"/>
                <a:gd name="T13" fmla="*/ 94 h 660"/>
                <a:gd name="T14" fmla="*/ 0 w 633"/>
                <a:gd name="T15" fmla="*/ 101 h 660"/>
                <a:gd name="T16" fmla="*/ 40 w 633"/>
                <a:gd name="T17" fmla="*/ 182 h 660"/>
                <a:gd name="T18" fmla="*/ 67 w 633"/>
                <a:gd name="T19" fmla="*/ 240 h 660"/>
                <a:gd name="T20" fmla="*/ 81 w 633"/>
                <a:gd name="T21" fmla="*/ 249 h 660"/>
                <a:gd name="T22" fmla="*/ 94 w 633"/>
                <a:gd name="T23" fmla="*/ 254 h 660"/>
                <a:gd name="T24" fmla="*/ 128 w 633"/>
                <a:gd name="T25" fmla="*/ 242 h 660"/>
                <a:gd name="T26" fmla="*/ 142 w 633"/>
                <a:gd name="T27" fmla="*/ 238 h 660"/>
                <a:gd name="T28" fmla="*/ 168 w 633"/>
                <a:gd name="T29" fmla="*/ 254 h 660"/>
                <a:gd name="T30" fmla="*/ 182 w 633"/>
                <a:gd name="T31" fmla="*/ 296 h 660"/>
                <a:gd name="T32" fmla="*/ 189 w 633"/>
                <a:gd name="T33" fmla="*/ 294 h 660"/>
                <a:gd name="T34" fmla="*/ 193 w 633"/>
                <a:gd name="T35" fmla="*/ 287 h 660"/>
                <a:gd name="T36" fmla="*/ 207 w 633"/>
                <a:gd name="T37" fmla="*/ 308 h 660"/>
                <a:gd name="T38" fmla="*/ 227 w 633"/>
                <a:gd name="T39" fmla="*/ 321 h 660"/>
                <a:gd name="T40" fmla="*/ 244 w 633"/>
                <a:gd name="T41" fmla="*/ 339 h 660"/>
                <a:gd name="T42" fmla="*/ 249 w 633"/>
                <a:gd name="T43" fmla="*/ 346 h 660"/>
                <a:gd name="T44" fmla="*/ 255 w 633"/>
                <a:gd name="T45" fmla="*/ 350 h 660"/>
                <a:gd name="T46" fmla="*/ 271 w 633"/>
                <a:gd name="T47" fmla="*/ 368 h 660"/>
                <a:gd name="T48" fmla="*/ 276 w 633"/>
                <a:gd name="T49" fmla="*/ 355 h 660"/>
                <a:gd name="T50" fmla="*/ 303 w 633"/>
                <a:gd name="T51" fmla="*/ 371 h 660"/>
                <a:gd name="T52" fmla="*/ 329 w 633"/>
                <a:gd name="T53" fmla="*/ 368 h 660"/>
                <a:gd name="T54" fmla="*/ 345 w 633"/>
                <a:gd name="T55" fmla="*/ 299 h 660"/>
                <a:gd name="T56" fmla="*/ 354 w 633"/>
                <a:gd name="T57" fmla="*/ 260 h 660"/>
                <a:gd name="T58" fmla="*/ 347 w 633"/>
                <a:gd name="T59" fmla="*/ 206 h 660"/>
                <a:gd name="T60" fmla="*/ 300 w 633"/>
                <a:gd name="T61" fmla="*/ 152 h 660"/>
                <a:gd name="T62" fmla="*/ 296 w 633"/>
                <a:gd name="T63" fmla="*/ 132 h 660"/>
                <a:gd name="T64" fmla="*/ 258 w 633"/>
                <a:gd name="T65" fmla="*/ 101 h 660"/>
                <a:gd name="T66" fmla="*/ 264 w 633"/>
                <a:gd name="T67" fmla="*/ 87 h 660"/>
                <a:gd name="T68" fmla="*/ 255 w 633"/>
                <a:gd name="T69" fmla="*/ 74 h 660"/>
                <a:gd name="T70" fmla="*/ 234 w 633"/>
                <a:gd name="T71" fmla="*/ 44 h 660"/>
                <a:gd name="T72" fmla="*/ 220 w 633"/>
                <a:gd name="T73" fmla="*/ 17 h 660"/>
                <a:gd name="T74" fmla="*/ 218 w 633"/>
                <a:gd name="T75" fmla="*/ 11 h 660"/>
                <a:gd name="T76" fmla="*/ 204 w 633"/>
                <a:gd name="T77" fmla="*/ 85 h 660"/>
                <a:gd name="T78" fmla="*/ 182 w 633"/>
                <a:gd name="T79" fmla="*/ 65 h 660"/>
                <a:gd name="T80" fmla="*/ 164 w 633"/>
                <a:gd name="T81" fmla="*/ 62 h 660"/>
                <a:gd name="T82" fmla="*/ 153 w 633"/>
                <a:gd name="T83" fmla="*/ 49 h 660"/>
                <a:gd name="T84" fmla="*/ 148 w 633"/>
                <a:gd name="T85" fmla="*/ 35 h 660"/>
                <a:gd name="T86" fmla="*/ 155 w 633"/>
                <a:gd name="T87" fmla="*/ 31 h 660"/>
                <a:gd name="T88" fmla="*/ 135 w 633"/>
                <a:gd name="T89" fmla="*/ 11 h 660"/>
                <a:gd name="T90" fmla="*/ 121 w 633"/>
                <a:gd name="T91" fmla="*/ 6 h 660"/>
                <a:gd name="T92" fmla="*/ 115 w 633"/>
                <a:gd name="T93" fmla="*/ 4 h 660"/>
                <a:gd name="T94" fmla="*/ 119 w 633"/>
                <a:gd name="T95" fmla="*/ 6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47 w 426"/>
                <a:gd name="T1" fmla="*/ 34 h 280"/>
                <a:gd name="T2" fmla="*/ 38 w 426"/>
                <a:gd name="T3" fmla="*/ 20 h 280"/>
                <a:gd name="T4" fmla="*/ 36 w 426"/>
                <a:gd name="T5" fmla="*/ 9 h 280"/>
                <a:gd name="T6" fmla="*/ 29 w 426"/>
                <a:gd name="T7" fmla="*/ 7 h 280"/>
                <a:gd name="T8" fmla="*/ 9 w 426"/>
                <a:gd name="T9" fmla="*/ 9 h 280"/>
                <a:gd name="T10" fmla="*/ 25 w 426"/>
                <a:gd name="T11" fmla="*/ 23 h 280"/>
                <a:gd name="T12" fmla="*/ 27 w 426"/>
                <a:gd name="T13" fmla="*/ 29 h 280"/>
                <a:gd name="T14" fmla="*/ 13 w 426"/>
                <a:gd name="T15" fmla="*/ 38 h 280"/>
                <a:gd name="T16" fmla="*/ 49 w 426"/>
                <a:gd name="T17" fmla="*/ 52 h 280"/>
                <a:gd name="T18" fmla="*/ 70 w 426"/>
                <a:gd name="T19" fmla="*/ 63 h 280"/>
                <a:gd name="T20" fmla="*/ 72 w 426"/>
                <a:gd name="T21" fmla="*/ 70 h 280"/>
                <a:gd name="T22" fmla="*/ 79 w 426"/>
                <a:gd name="T23" fmla="*/ 74 h 280"/>
                <a:gd name="T24" fmla="*/ 83 w 426"/>
                <a:gd name="T25" fmla="*/ 88 h 280"/>
                <a:gd name="T26" fmla="*/ 74 w 426"/>
                <a:gd name="T27" fmla="*/ 110 h 280"/>
                <a:gd name="T28" fmla="*/ 101 w 426"/>
                <a:gd name="T29" fmla="*/ 106 h 280"/>
                <a:gd name="T30" fmla="*/ 108 w 426"/>
                <a:gd name="T31" fmla="*/ 122 h 280"/>
                <a:gd name="T32" fmla="*/ 121 w 426"/>
                <a:gd name="T33" fmla="*/ 126 h 280"/>
                <a:gd name="T34" fmla="*/ 128 w 426"/>
                <a:gd name="T35" fmla="*/ 128 h 280"/>
                <a:gd name="T36" fmla="*/ 142 w 426"/>
                <a:gd name="T37" fmla="*/ 126 h 280"/>
                <a:gd name="T38" fmla="*/ 155 w 426"/>
                <a:gd name="T39" fmla="*/ 110 h 280"/>
                <a:gd name="T40" fmla="*/ 189 w 426"/>
                <a:gd name="T41" fmla="*/ 142 h 280"/>
                <a:gd name="T42" fmla="*/ 204 w 426"/>
                <a:gd name="T43" fmla="*/ 158 h 280"/>
                <a:gd name="T44" fmla="*/ 202 w 426"/>
                <a:gd name="T45" fmla="*/ 126 h 280"/>
                <a:gd name="T46" fmla="*/ 189 w 426"/>
                <a:gd name="T47" fmla="*/ 113 h 280"/>
                <a:gd name="T48" fmla="*/ 209 w 426"/>
                <a:gd name="T49" fmla="*/ 95 h 280"/>
                <a:gd name="T50" fmla="*/ 229 w 426"/>
                <a:gd name="T51" fmla="*/ 88 h 280"/>
                <a:gd name="T52" fmla="*/ 236 w 426"/>
                <a:gd name="T53" fmla="*/ 86 h 280"/>
                <a:gd name="T54" fmla="*/ 238 w 426"/>
                <a:gd name="T55" fmla="*/ 79 h 280"/>
                <a:gd name="T56" fmla="*/ 200 w 426"/>
                <a:gd name="T57" fmla="*/ 83 h 280"/>
                <a:gd name="T58" fmla="*/ 171 w 426"/>
                <a:gd name="T59" fmla="*/ 79 h 280"/>
                <a:gd name="T60" fmla="*/ 168 w 426"/>
                <a:gd name="T61" fmla="*/ 72 h 280"/>
                <a:gd name="T62" fmla="*/ 164 w 426"/>
                <a:gd name="T63" fmla="*/ 65 h 280"/>
                <a:gd name="T64" fmla="*/ 124 w 426"/>
                <a:gd name="T65" fmla="*/ 45 h 280"/>
                <a:gd name="T66" fmla="*/ 90 w 426"/>
                <a:gd name="T67" fmla="*/ 34 h 280"/>
                <a:gd name="T68" fmla="*/ 76 w 426"/>
                <a:gd name="T69" fmla="*/ 29 h 280"/>
                <a:gd name="T70" fmla="*/ 45 w 426"/>
                <a:gd name="T71" fmla="*/ 29 h 280"/>
                <a:gd name="T72" fmla="*/ 38 w 426"/>
                <a:gd name="T73" fmla="*/ 18 h 280"/>
                <a:gd name="T74" fmla="*/ 38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989898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1 w 416"/>
                <a:gd name="T3" fmla="*/ 21 h 282"/>
                <a:gd name="T4" fmla="*/ 16 w 416"/>
                <a:gd name="T5" fmla="*/ 28 h 282"/>
                <a:gd name="T6" fmla="*/ 47 w 416"/>
                <a:gd name="T7" fmla="*/ 50 h 282"/>
                <a:gd name="T8" fmla="*/ 67 w 416"/>
                <a:gd name="T9" fmla="*/ 64 h 282"/>
                <a:gd name="T10" fmla="*/ 74 w 416"/>
                <a:gd name="T11" fmla="*/ 68 h 282"/>
                <a:gd name="T12" fmla="*/ 76 w 416"/>
                <a:gd name="T13" fmla="*/ 94 h 282"/>
                <a:gd name="T14" fmla="*/ 65 w 416"/>
                <a:gd name="T15" fmla="*/ 112 h 282"/>
                <a:gd name="T16" fmla="*/ 76 w 416"/>
                <a:gd name="T17" fmla="*/ 110 h 282"/>
                <a:gd name="T18" fmla="*/ 83 w 416"/>
                <a:gd name="T19" fmla="*/ 106 h 282"/>
                <a:gd name="T20" fmla="*/ 90 w 416"/>
                <a:gd name="T21" fmla="*/ 112 h 282"/>
                <a:gd name="T22" fmla="*/ 103 w 416"/>
                <a:gd name="T23" fmla="*/ 121 h 282"/>
                <a:gd name="T24" fmla="*/ 117 w 416"/>
                <a:gd name="T25" fmla="*/ 130 h 282"/>
                <a:gd name="T26" fmla="*/ 134 w 416"/>
                <a:gd name="T27" fmla="*/ 123 h 282"/>
                <a:gd name="T28" fmla="*/ 138 w 416"/>
                <a:gd name="T29" fmla="*/ 110 h 282"/>
                <a:gd name="T30" fmla="*/ 150 w 416"/>
                <a:gd name="T31" fmla="*/ 112 h 282"/>
                <a:gd name="T32" fmla="*/ 163 w 416"/>
                <a:gd name="T33" fmla="*/ 117 h 282"/>
                <a:gd name="T34" fmla="*/ 190 w 416"/>
                <a:gd name="T35" fmla="*/ 157 h 282"/>
                <a:gd name="T36" fmla="*/ 199 w 416"/>
                <a:gd name="T37" fmla="*/ 155 h 282"/>
                <a:gd name="T38" fmla="*/ 197 w 416"/>
                <a:gd name="T39" fmla="*/ 141 h 282"/>
                <a:gd name="T40" fmla="*/ 176 w 416"/>
                <a:gd name="T41" fmla="*/ 110 h 282"/>
                <a:gd name="T42" fmla="*/ 201 w 416"/>
                <a:gd name="T43" fmla="*/ 97 h 282"/>
                <a:gd name="T44" fmla="*/ 228 w 416"/>
                <a:gd name="T45" fmla="*/ 81 h 282"/>
                <a:gd name="T46" fmla="*/ 229 w 416"/>
                <a:gd name="T47" fmla="*/ 67 h 282"/>
                <a:gd name="T48" fmla="*/ 205 w 416"/>
                <a:gd name="T49" fmla="*/ 77 h 282"/>
                <a:gd name="T50" fmla="*/ 172 w 416"/>
                <a:gd name="T51" fmla="*/ 77 h 282"/>
                <a:gd name="T52" fmla="*/ 147 w 416"/>
                <a:gd name="T53" fmla="*/ 55 h 282"/>
                <a:gd name="T54" fmla="*/ 101 w 416"/>
                <a:gd name="T55" fmla="*/ 34 h 282"/>
                <a:gd name="T56" fmla="*/ 74 w 416"/>
                <a:gd name="T57" fmla="*/ 19 h 282"/>
                <a:gd name="T58" fmla="*/ 52 w 416"/>
                <a:gd name="T59" fmla="*/ 23 h 282"/>
                <a:gd name="T60" fmla="*/ 43 w 416"/>
                <a:gd name="T61" fmla="*/ 32 h 282"/>
                <a:gd name="T62" fmla="*/ 31 w 416"/>
                <a:gd name="T63" fmla="*/ 10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8 w 60"/>
                <a:gd name="T1" fmla="*/ 10 h 78"/>
                <a:gd name="T2" fmla="*/ 0 w 60"/>
                <a:gd name="T3" fmla="*/ 10 h 78"/>
                <a:gd name="T4" fmla="*/ 11 w 60"/>
                <a:gd name="T5" fmla="*/ 23 h 78"/>
                <a:gd name="T6" fmla="*/ 16 w 60"/>
                <a:gd name="T7" fmla="*/ 36 h 78"/>
                <a:gd name="T8" fmla="*/ 18 w 60"/>
                <a:gd name="T9" fmla="*/ 43 h 78"/>
                <a:gd name="T10" fmla="*/ 34 w 60"/>
                <a:gd name="T11" fmla="*/ 28 h 78"/>
                <a:gd name="T12" fmla="*/ 18 w 60"/>
                <a:gd name="T13" fmla="*/ 1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26 w 219"/>
                <a:gd name="T1" fmla="*/ 41 h 113"/>
                <a:gd name="T2" fmla="*/ 22 w 219"/>
                <a:gd name="T3" fmla="*/ 35 h 113"/>
                <a:gd name="T4" fmla="*/ 8 w 219"/>
                <a:gd name="T5" fmla="*/ 39 h 113"/>
                <a:gd name="T6" fmla="*/ 22 w 219"/>
                <a:gd name="T7" fmla="*/ 64 h 113"/>
                <a:gd name="T8" fmla="*/ 69 w 219"/>
                <a:gd name="T9" fmla="*/ 50 h 113"/>
                <a:gd name="T10" fmla="*/ 82 w 219"/>
                <a:gd name="T11" fmla="*/ 41 h 113"/>
                <a:gd name="T12" fmla="*/ 96 w 219"/>
                <a:gd name="T13" fmla="*/ 37 h 113"/>
                <a:gd name="T14" fmla="*/ 123 w 219"/>
                <a:gd name="T15" fmla="*/ 11 h 113"/>
                <a:gd name="T16" fmla="*/ 118 w 219"/>
                <a:gd name="T17" fmla="*/ 0 h 113"/>
                <a:gd name="T18" fmla="*/ 100 w 219"/>
                <a:gd name="T19" fmla="*/ 10 h 113"/>
                <a:gd name="T20" fmla="*/ 60 w 219"/>
                <a:gd name="T21" fmla="*/ 23 h 113"/>
                <a:gd name="T22" fmla="*/ 46 w 219"/>
                <a:gd name="T23" fmla="*/ 26 h 113"/>
                <a:gd name="T24" fmla="*/ 33 w 219"/>
                <a:gd name="T25" fmla="*/ 30 h 113"/>
                <a:gd name="T26" fmla="*/ 26 w 219"/>
                <a:gd name="T27" fmla="*/ 41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7 w 139"/>
                <a:gd name="T1" fmla="*/ 34 h 122"/>
                <a:gd name="T2" fmla="*/ 4 w 139"/>
                <a:gd name="T3" fmla="*/ 48 h 122"/>
                <a:gd name="T4" fmla="*/ 0 w 139"/>
                <a:gd name="T5" fmla="*/ 61 h 122"/>
                <a:gd name="T6" fmla="*/ 20 w 139"/>
                <a:gd name="T7" fmla="*/ 66 h 122"/>
                <a:gd name="T8" fmla="*/ 29 w 139"/>
                <a:gd name="T9" fmla="*/ 54 h 122"/>
                <a:gd name="T10" fmla="*/ 70 w 139"/>
                <a:gd name="T11" fmla="*/ 38 h 122"/>
                <a:gd name="T12" fmla="*/ 76 w 139"/>
                <a:gd name="T13" fmla="*/ 25 h 122"/>
                <a:gd name="T14" fmla="*/ 63 w 139"/>
                <a:gd name="T15" fmla="*/ 16 h 122"/>
                <a:gd name="T16" fmla="*/ 56 w 139"/>
                <a:gd name="T17" fmla="*/ 11 h 122"/>
                <a:gd name="T18" fmla="*/ 36 w 139"/>
                <a:gd name="T19" fmla="*/ 7 h 122"/>
                <a:gd name="T20" fmla="*/ 29 w 139"/>
                <a:gd name="T21" fmla="*/ 20 h 122"/>
                <a:gd name="T22" fmla="*/ 7 w 139"/>
                <a:gd name="T23" fmla="*/ 3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7 w 49"/>
                <a:gd name="T1" fmla="*/ 0 h 35"/>
                <a:gd name="T2" fmla="*/ 5 w 49"/>
                <a:gd name="T3" fmla="*/ 6 h 35"/>
                <a:gd name="T4" fmla="*/ 14 w 49"/>
                <a:gd name="T5" fmla="*/ 19 h 35"/>
                <a:gd name="T6" fmla="*/ 22 w 49"/>
                <a:gd name="T7" fmla="*/ 14 h 35"/>
                <a:gd name="T8" fmla="*/ 17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72 w 164"/>
                <a:gd name="T1" fmla="*/ 0 h 268"/>
                <a:gd name="T2" fmla="*/ 59 w 164"/>
                <a:gd name="T3" fmla="*/ 16 h 268"/>
                <a:gd name="T4" fmla="*/ 50 w 164"/>
                <a:gd name="T5" fmla="*/ 36 h 268"/>
                <a:gd name="T6" fmla="*/ 20 w 164"/>
                <a:gd name="T7" fmla="*/ 47 h 268"/>
                <a:gd name="T8" fmla="*/ 16 w 164"/>
                <a:gd name="T9" fmla="*/ 54 h 268"/>
                <a:gd name="T10" fmla="*/ 9 w 164"/>
                <a:gd name="T11" fmla="*/ 56 h 268"/>
                <a:gd name="T12" fmla="*/ 11 w 164"/>
                <a:gd name="T13" fmla="*/ 74 h 268"/>
                <a:gd name="T14" fmla="*/ 16 w 164"/>
                <a:gd name="T15" fmla="*/ 88 h 268"/>
                <a:gd name="T16" fmla="*/ 0 w 164"/>
                <a:gd name="T17" fmla="*/ 113 h 268"/>
                <a:gd name="T18" fmla="*/ 16 w 164"/>
                <a:gd name="T19" fmla="*/ 146 h 268"/>
                <a:gd name="T20" fmla="*/ 29 w 164"/>
                <a:gd name="T21" fmla="*/ 151 h 268"/>
                <a:gd name="T22" fmla="*/ 50 w 164"/>
                <a:gd name="T23" fmla="*/ 122 h 268"/>
                <a:gd name="T24" fmla="*/ 59 w 164"/>
                <a:gd name="T25" fmla="*/ 108 h 268"/>
                <a:gd name="T26" fmla="*/ 72 w 164"/>
                <a:gd name="T27" fmla="*/ 65 h 268"/>
                <a:gd name="T28" fmla="*/ 79 w 164"/>
                <a:gd name="T29" fmla="*/ 43 h 268"/>
                <a:gd name="T30" fmla="*/ 92 w 164"/>
                <a:gd name="T31" fmla="*/ 41 h 268"/>
                <a:gd name="T32" fmla="*/ 72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16 w 66"/>
                <a:gd name="T1" fmla="*/ 0 h 81"/>
                <a:gd name="T2" fmla="*/ 14 w 66"/>
                <a:gd name="T3" fmla="*/ 34 h 81"/>
                <a:gd name="T4" fmla="*/ 16 w 66"/>
                <a:gd name="T5" fmla="*/ 43 h 81"/>
                <a:gd name="T6" fmla="*/ 22 w 66"/>
                <a:gd name="T7" fmla="*/ 45 h 81"/>
                <a:gd name="T8" fmla="*/ 31 w 66"/>
                <a:gd name="T9" fmla="*/ 43 h 81"/>
                <a:gd name="T10" fmla="*/ 16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54 w 148"/>
                <a:gd name="T1" fmla="*/ 0 h 244"/>
                <a:gd name="T2" fmla="*/ 34 w 148"/>
                <a:gd name="T3" fmla="*/ 47 h 244"/>
                <a:gd name="T4" fmla="*/ 20 w 148"/>
                <a:gd name="T5" fmla="*/ 52 h 244"/>
                <a:gd name="T6" fmla="*/ 7 w 148"/>
                <a:gd name="T7" fmla="*/ 61 h 244"/>
                <a:gd name="T8" fmla="*/ 23 w 148"/>
                <a:gd name="T9" fmla="*/ 106 h 244"/>
                <a:gd name="T10" fmla="*/ 29 w 148"/>
                <a:gd name="T11" fmla="*/ 126 h 244"/>
                <a:gd name="T12" fmla="*/ 34 w 148"/>
                <a:gd name="T13" fmla="*/ 133 h 244"/>
                <a:gd name="T14" fmla="*/ 47 w 148"/>
                <a:gd name="T15" fmla="*/ 137 h 244"/>
                <a:gd name="T16" fmla="*/ 54 w 148"/>
                <a:gd name="T17" fmla="*/ 110 h 244"/>
                <a:gd name="T18" fmla="*/ 70 w 148"/>
                <a:gd name="T19" fmla="*/ 95 h 244"/>
                <a:gd name="T20" fmla="*/ 63 w 148"/>
                <a:gd name="T21" fmla="*/ 38 h 244"/>
                <a:gd name="T22" fmla="*/ 79 w 148"/>
                <a:gd name="T23" fmla="*/ 27 h 244"/>
                <a:gd name="T24" fmla="*/ 63 w 148"/>
                <a:gd name="T25" fmla="*/ 11 h 244"/>
                <a:gd name="T26" fmla="*/ 54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27 w 96"/>
                <a:gd name="T1" fmla="*/ 1 h 183"/>
                <a:gd name="T2" fmla="*/ 29 w 96"/>
                <a:gd name="T3" fmla="*/ 19 h 183"/>
                <a:gd name="T4" fmla="*/ 34 w 96"/>
                <a:gd name="T5" fmla="*/ 34 h 183"/>
                <a:gd name="T6" fmla="*/ 35 w 96"/>
                <a:gd name="T7" fmla="*/ 52 h 183"/>
                <a:gd name="T8" fmla="*/ 38 w 96"/>
                <a:gd name="T9" fmla="*/ 59 h 183"/>
                <a:gd name="T10" fmla="*/ 40 w 96"/>
                <a:gd name="T11" fmla="*/ 70 h 183"/>
                <a:gd name="T12" fmla="*/ 32 w 96"/>
                <a:gd name="T13" fmla="*/ 52 h 183"/>
                <a:gd name="T14" fmla="*/ 20 w 96"/>
                <a:gd name="T15" fmla="*/ 43 h 183"/>
                <a:gd name="T16" fmla="*/ 3 w 96"/>
                <a:gd name="T17" fmla="*/ 46 h 183"/>
                <a:gd name="T18" fmla="*/ 5 w 96"/>
                <a:gd name="T19" fmla="*/ 57 h 183"/>
                <a:gd name="T20" fmla="*/ 23 w 96"/>
                <a:gd name="T21" fmla="*/ 64 h 183"/>
                <a:gd name="T22" fmla="*/ 32 w 96"/>
                <a:gd name="T23" fmla="*/ 76 h 183"/>
                <a:gd name="T24" fmla="*/ 40 w 96"/>
                <a:gd name="T25" fmla="*/ 76 h 183"/>
                <a:gd name="T26" fmla="*/ 44 w 96"/>
                <a:gd name="T27" fmla="*/ 84 h 183"/>
                <a:gd name="T28" fmla="*/ 54 w 96"/>
                <a:gd name="T29" fmla="*/ 100 h 183"/>
                <a:gd name="T30" fmla="*/ 46 w 96"/>
                <a:gd name="T31" fmla="*/ 70 h 183"/>
                <a:gd name="T32" fmla="*/ 45 w 96"/>
                <a:gd name="T33" fmla="*/ 52 h 183"/>
                <a:gd name="T34" fmla="*/ 40 w 96"/>
                <a:gd name="T35" fmla="*/ 35 h 183"/>
                <a:gd name="T36" fmla="*/ 35 w 96"/>
                <a:gd name="T37" fmla="*/ 23 h 183"/>
                <a:gd name="T38" fmla="*/ 32 w 96"/>
                <a:gd name="T39" fmla="*/ 11 h 183"/>
                <a:gd name="T40" fmla="*/ 27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3 w 54"/>
                <a:gd name="T1" fmla="*/ 0 h 175"/>
                <a:gd name="T2" fmla="*/ 0 w 54"/>
                <a:gd name="T3" fmla="*/ 14 h 175"/>
                <a:gd name="T4" fmla="*/ 5 w 54"/>
                <a:gd name="T5" fmla="*/ 30 h 175"/>
                <a:gd name="T6" fmla="*/ 10 w 54"/>
                <a:gd name="T7" fmla="*/ 52 h 175"/>
                <a:gd name="T8" fmla="*/ 19 w 54"/>
                <a:gd name="T9" fmla="*/ 73 h 175"/>
                <a:gd name="T10" fmla="*/ 30 w 54"/>
                <a:gd name="T11" fmla="*/ 98 h 175"/>
                <a:gd name="T12" fmla="*/ 22 w 54"/>
                <a:gd name="T13" fmla="*/ 64 h 175"/>
                <a:gd name="T14" fmla="*/ 19 w 54"/>
                <a:gd name="T15" fmla="*/ 52 h 175"/>
                <a:gd name="T16" fmla="*/ 16 w 54"/>
                <a:gd name="T17" fmla="*/ 34 h 175"/>
                <a:gd name="T18" fmla="*/ 14 w 54"/>
                <a:gd name="T19" fmla="*/ 25 h 175"/>
                <a:gd name="T20" fmla="*/ 9 w 54"/>
                <a:gd name="T21" fmla="*/ 21 h 175"/>
                <a:gd name="T22" fmla="*/ 3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5 w 86"/>
                <a:gd name="T3" fmla="*/ 18 h 73"/>
                <a:gd name="T4" fmla="*/ 13 w 86"/>
                <a:gd name="T5" fmla="*/ 24 h 73"/>
                <a:gd name="T6" fmla="*/ 27 w 86"/>
                <a:gd name="T7" fmla="*/ 27 h 73"/>
                <a:gd name="T8" fmla="*/ 36 w 86"/>
                <a:gd name="T9" fmla="*/ 31 h 73"/>
                <a:gd name="T10" fmla="*/ 42 w 86"/>
                <a:gd name="T11" fmla="*/ 36 h 73"/>
                <a:gd name="T12" fmla="*/ 49 w 86"/>
                <a:gd name="T13" fmla="*/ 38 h 73"/>
                <a:gd name="T14" fmla="*/ 41 w 86"/>
                <a:gd name="T15" fmla="*/ 21 h 73"/>
                <a:gd name="T16" fmla="*/ 36 w 86"/>
                <a:gd name="T17" fmla="*/ 12 h 73"/>
                <a:gd name="T18" fmla="*/ 20 w 86"/>
                <a:gd name="T19" fmla="*/ 13 h 73"/>
                <a:gd name="T20" fmla="*/ 14 w 86"/>
                <a:gd name="T21" fmla="*/ 10 h 73"/>
                <a:gd name="T22" fmla="*/ 4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55 w 111"/>
                <a:gd name="T1" fmla="*/ 0 h 156"/>
                <a:gd name="T2" fmla="*/ 42 w 111"/>
                <a:gd name="T3" fmla="*/ 6 h 156"/>
                <a:gd name="T4" fmla="*/ 13 w 111"/>
                <a:gd name="T5" fmla="*/ 8 h 156"/>
                <a:gd name="T6" fmla="*/ 7 w 111"/>
                <a:gd name="T7" fmla="*/ 19 h 156"/>
                <a:gd name="T8" fmla="*/ 6 w 111"/>
                <a:gd name="T9" fmla="*/ 35 h 156"/>
                <a:gd name="T10" fmla="*/ 7 w 111"/>
                <a:gd name="T11" fmla="*/ 42 h 156"/>
                <a:gd name="T12" fmla="*/ 1 w 111"/>
                <a:gd name="T13" fmla="*/ 50 h 156"/>
                <a:gd name="T14" fmla="*/ 7 w 111"/>
                <a:gd name="T15" fmla="*/ 62 h 156"/>
                <a:gd name="T16" fmla="*/ 13 w 111"/>
                <a:gd name="T17" fmla="*/ 70 h 156"/>
                <a:gd name="T18" fmla="*/ 8 w 111"/>
                <a:gd name="T19" fmla="*/ 81 h 156"/>
                <a:gd name="T20" fmla="*/ 13 w 111"/>
                <a:gd name="T21" fmla="*/ 88 h 156"/>
                <a:gd name="T22" fmla="*/ 23 w 111"/>
                <a:gd name="T23" fmla="*/ 81 h 156"/>
                <a:gd name="T24" fmla="*/ 28 w 111"/>
                <a:gd name="T25" fmla="*/ 53 h 156"/>
                <a:gd name="T26" fmla="*/ 31 w 111"/>
                <a:gd name="T27" fmla="*/ 71 h 156"/>
                <a:gd name="T28" fmla="*/ 37 w 111"/>
                <a:gd name="T29" fmla="*/ 82 h 156"/>
                <a:gd name="T30" fmla="*/ 34 w 111"/>
                <a:gd name="T31" fmla="*/ 63 h 156"/>
                <a:gd name="T32" fmla="*/ 40 w 111"/>
                <a:gd name="T33" fmla="*/ 41 h 156"/>
                <a:gd name="T34" fmla="*/ 39 w 111"/>
                <a:gd name="T35" fmla="*/ 29 h 156"/>
                <a:gd name="T36" fmla="*/ 30 w 111"/>
                <a:gd name="T37" fmla="*/ 34 h 156"/>
                <a:gd name="T38" fmla="*/ 19 w 111"/>
                <a:gd name="T39" fmla="*/ 31 h 156"/>
                <a:gd name="T40" fmla="*/ 23 w 111"/>
                <a:gd name="T41" fmla="*/ 20 h 156"/>
                <a:gd name="T42" fmla="*/ 34 w 111"/>
                <a:gd name="T43" fmla="*/ 20 h 156"/>
                <a:gd name="T44" fmla="*/ 43 w 111"/>
                <a:gd name="T45" fmla="*/ 22 h 156"/>
                <a:gd name="T46" fmla="*/ 55 w 111"/>
                <a:gd name="T47" fmla="*/ 17 h 156"/>
                <a:gd name="T48" fmla="*/ 62 w 111"/>
                <a:gd name="T49" fmla="*/ 8 h 156"/>
                <a:gd name="T50" fmla="*/ 55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7 w 30"/>
                <a:gd name="T1" fmla="*/ 0 h 94"/>
                <a:gd name="T2" fmla="*/ 0 w 30"/>
                <a:gd name="T3" fmla="*/ 9 h 94"/>
                <a:gd name="T4" fmla="*/ 3 w 30"/>
                <a:gd name="T5" fmla="*/ 21 h 94"/>
                <a:gd name="T6" fmla="*/ 1 w 30"/>
                <a:gd name="T7" fmla="*/ 35 h 94"/>
                <a:gd name="T8" fmla="*/ 9 w 30"/>
                <a:gd name="T9" fmla="*/ 54 h 94"/>
                <a:gd name="T10" fmla="*/ 16 w 30"/>
                <a:gd name="T11" fmla="*/ 47 h 94"/>
                <a:gd name="T12" fmla="*/ 12 w 30"/>
                <a:gd name="T13" fmla="*/ 35 h 94"/>
                <a:gd name="T14" fmla="*/ 7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7 w 81"/>
                <a:gd name="T1" fmla="*/ 1 h 158"/>
                <a:gd name="T2" fmla="*/ 0 w 81"/>
                <a:gd name="T3" fmla="*/ 11 h 158"/>
                <a:gd name="T4" fmla="*/ 5 w 81"/>
                <a:gd name="T5" fmla="*/ 28 h 158"/>
                <a:gd name="T6" fmla="*/ 4 w 81"/>
                <a:gd name="T7" fmla="*/ 60 h 158"/>
                <a:gd name="T8" fmla="*/ 10 w 81"/>
                <a:gd name="T9" fmla="*/ 58 h 158"/>
                <a:gd name="T10" fmla="*/ 11 w 81"/>
                <a:gd name="T11" fmla="*/ 64 h 158"/>
                <a:gd name="T12" fmla="*/ 17 w 81"/>
                <a:gd name="T13" fmla="*/ 68 h 158"/>
                <a:gd name="T14" fmla="*/ 22 w 81"/>
                <a:gd name="T15" fmla="*/ 78 h 158"/>
                <a:gd name="T16" fmla="*/ 27 w 81"/>
                <a:gd name="T17" fmla="*/ 72 h 158"/>
                <a:gd name="T18" fmla="*/ 37 w 81"/>
                <a:gd name="T19" fmla="*/ 75 h 158"/>
                <a:gd name="T20" fmla="*/ 35 w 81"/>
                <a:gd name="T21" fmla="*/ 60 h 158"/>
                <a:gd name="T22" fmla="*/ 27 w 81"/>
                <a:gd name="T23" fmla="*/ 58 h 158"/>
                <a:gd name="T24" fmla="*/ 22 w 81"/>
                <a:gd name="T25" fmla="*/ 51 h 158"/>
                <a:gd name="T26" fmla="*/ 19 w 81"/>
                <a:gd name="T27" fmla="*/ 41 h 158"/>
                <a:gd name="T28" fmla="*/ 23 w 81"/>
                <a:gd name="T29" fmla="*/ 30 h 158"/>
                <a:gd name="T30" fmla="*/ 20 w 81"/>
                <a:gd name="T31" fmla="*/ 19 h 158"/>
                <a:gd name="T32" fmla="*/ 24 w 81"/>
                <a:gd name="T33" fmla="*/ 11 h 158"/>
                <a:gd name="T34" fmla="*/ 17 w 81"/>
                <a:gd name="T35" fmla="*/ 2 h 158"/>
                <a:gd name="T36" fmla="*/ 11 w 81"/>
                <a:gd name="T37" fmla="*/ 4 h 158"/>
                <a:gd name="T38" fmla="*/ 7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29 w 85"/>
                <a:gd name="T1" fmla="*/ 0 h 105"/>
                <a:gd name="T2" fmla="*/ 25 w 85"/>
                <a:gd name="T3" fmla="*/ 11 h 105"/>
                <a:gd name="T4" fmla="*/ 18 w 85"/>
                <a:gd name="T5" fmla="*/ 17 h 105"/>
                <a:gd name="T6" fmla="*/ 9 w 85"/>
                <a:gd name="T7" fmla="*/ 20 h 105"/>
                <a:gd name="T8" fmla="*/ 5 w 85"/>
                <a:gd name="T9" fmla="*/ 27 h 105"/>
                <a:gd name="T10" fmla="*/ 2 w 85"/>
                <a:gd name="T11" fmla="*/ 42 h 105"/>
                <a:gd name="T12" fmla="*/ 8 w 85"/>
                <a:gd name="T13" fmla="*/ 40 h 105"/>
                <a:gd name="T14" fmla="*/ 14 w 85"/>
                <a:gd name="T15" fmla="*/ 35 h 105"/>
                <a:gd name="T16" fmla="*/ 20 w 85"/>
                <a:gd name="T17" fmla="*/ 39 h 105"/>
                <a:gd name="T18" fmla="*/ 33 w 85"/>
                <a:gd name="T19" fmla="*/ 56 h 105"/>
                <a:gd name="T20" fmla="*/ 40 w 85"/>
                <a:gd name="T21" fmla="*/ 41 h 105"/>
                <a:gd name="T22" fmla="*/ 48 w 85"/>
                <a:gd name="T23" fmla="*/ 38 h 105"/>
                <a:gd name="T24" fmla="*/ 42 w 85"/>
                <a:gd name="T25" fmla="*/ 22 h 105"/>
                <a:gd name="T26" fmla="*/ 2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4 w 38"/>
                <a:gd name="T1" fmla="*/ 15 h 66"/>
                <a:gd name="T2" fmla="*/ 15 w 38"/>
                <a:gd name="T3" fmla="*/ 36 h 66"/>
                <a:gd name="T4" fmla="*/ 18 w 38"/>
                <a:gd name="T5" fmla="*/ 29 h 66"/>
                <a:gd name="T6" fmla="*/ 22 w 38"/>
                <a:gd name="T7" fmla="*/ 22 h 66"/>
                <a:gd name="T8" fmla="*/ 18 w 38"/>
                <a:gd name="T9" fmla="*/ 14 h 66"/>
                <a:gd name="T10" fmla="*/ 11 w 38"/>
                <a:gd name="T11" fmla="*/ 7 h 66"/>
                <a:gd name="T12" fmla="*/ 6 w 38"/>
                <a:gd name="T13" fmla="*/ 1 h 66"/>
                <a:gd name="T14" fmla="*/ 2 w 38"/>
                <a:gd name="T15" fmla="*/ 7 h 66"/>
                <a:gd name="T16" fmla="*/ 4 w 38"/>
                <a:gd name="T17" fmla="*/ 15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4 w 24"/>
                <a:gd name="T3" fmla="*/ 13 h 23"/>
                <a:gd name="T4" fmla="*/ 14 w 24"/>
                <a:gd name="T5" fmla="*/ 6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5 w 60"/>
                <a:gd name="T1" fmla="*/ 0 h 49"/>
                <a:gd name="T2" fmla="*/ 0 w 60"/>
                <a:gd name="T3" fmla="*/ 11 h 49"/>
                <a:gd name="T4" fmla="*/ 16 w 60"/>
                <a:gd name="T5" fmla="*/ 19 h 49"/>
                <a:gd name="T6" fmla="*/ 24 w 60"/>
                <a:gd name="T7" fmla="*/ 26 h 49"/>
                <a:gd name="T8" fmla="*/ 34 w 60"/>
                <a:gd name="T9" fmla="*/ 24 h 49"/>
                <a:gd name="T10" fmla="*/ 28 w 60"/>
                <a:gd name="T11" fmla="*/ 14 h 49"/>
                <a:gd name="T12" fmla="*/ 16 w 60"/>
                <a:gd name="T13" fmla="*/ 2 h 49"/>
                <a:gd name="T14" fmla="*/ 11 w 60"/>
                <a:gd name="T15" fmla="*/ 9 h 49"/>
                <a:gd name="T16" fmla="*/ 5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4 w 61"/>
                <a:gd name="T1" fmla="*/ 0 h 63"/>
                <a:gd name="T2" fmla="*/ 0 w 61"/>
                <a:gd name="T3" fmla="*/ 7 h 63"/>
                <a:gd name="T4" fmla="*/ 14 w 61"/>
                <a:gd name="T5" fmla="*/ 19 h 63"/>
                <a:gd name="T6" fmla="*/ 20 w 61"/>
                <a:gd name="T7" fmla="*/ 30 h 63"/>
                <a:gd name="T8" fmla="*/ 26 w 61"/>
                <a:gd name="T9" fmla="*/ 35 h 63"/>
                <a:gd name="T10" fmla="*/ 35 w 61"/>
                <a:gd name="T11" fmla="*/ 31 h 63"/>
                <a:gd name="T12" fmla="*/ 19 w 61"/>
                <a:gd name="T13" fmla="*/ 10 h 63"/>
                <a:gd name="T14" fmla="*/ 4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16 w 61"/>
                <a:gd name="T1" fmla="*/ 4 h 67"/>
                <a:gd name="T2" fmla="*/ 17 w 61"/>
                <a:gd name="T3" fmla="*/ 19 h 67"/>
                <a:gd name="T4" fmla="*/ 9 w 61"/>
                <a:gd name="T5" fmla="*/ 24 h 67"/>
                <a:gd name="T6" fmla="*/ 13 w 61"/>
                <a:gd name="T7" fmla="*/ 37 h 67"/>
                <a:gd name="T8" fmla="*/ 27 w 61"/>
                <a:gd name="T9" fmla="*/ 32 h 67"/>
                <a:gd name="T10" fmla="*/ 34 w 61"/>
                <a:gd name="T11" fmla="*/ 26 h 67"/>
                <a:gd name="T12" fmla="*/ 29 w 61"/>
                <a:gd name="T13" fmla="*/ 16 h 67"/>
                <a:gd name="T14" fmla="*/ 32 w 61"/>
                <a:gd name="T15" fmla="*/ 7 h 67"/>
                <a:gd name="T16" fmla="*/ 31 w 61"/>
                <a:gd name="T17" fmla="*/ 1 h 67"/>
                <a:gd name="T18" fmla="*/ 26 w 61"/>
                <a:gd name="T19" fmla="*/ 2 h 67"/>
                <a:gd name="T20" fmla="*/ 29 w 61"/>
                <a:gd name="T21" fmla="*/ 3 h 67"/>
                <a:gd name="T22" fmla="*/ 28 w 61"/>
                <a:gd name="T23" fmla="*/ 9 h 67"/>
                <a:gd name="T24" fmla="*/ 24 w 61"/>
                <a:gd name="T25" fmla="*/ 13 h 67"/>
                <a:gd name="T26" fmla="*/ 16 w 61"/>
                <a:gd name="T27" fmla="*/ 4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2 w 43"/>
                <a:gd name="T1" fmla="*/ 2 h 36"/>
                <a:gd name="T2" fmla="*/ 3 w 43"/>
                <a:gd name="T3" fmla="*/ 4 h 36"/>
                <a:gd name="T4" fmla="*/ 19 w 43"/>
                <a:gd name="T5" fmla="*/ 20 h 36"/>
                <a:gd name="T6" fmla="*/ 23 w 43"/>
                <a:gd name="T7" fmla="*/ 17 h 36"/>
                <a:gd name="T8" fmla="*/ 12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2 w 32"/>
                <a:gd name="T1" fmla="*/ 0 h 41"/>
                <a:gd name="T2" fmla="*/ 0 w 32"/>
                <a:gd name="T3" fmla="*/ 15 h 41"/>
                <a:gd name="T4" fmla="*/ 9 w 32"/>
                <a:gd name="T5" fmla="*/ 14 h 41"/>
                <a:gd name="T6" fmla="*/ 11 w 32"/>
                <a:gd name="T7" fmla="*/ 17 h 41"/>
                <a:gd name="T8" fmla="*/ 9 w 32"/>
                <a:gd name="T9" fmla="*/ 20 h 41"/>
                <a:gd name="T10" fmla="*/ 17 w 32"/>
                <a:gd name="T11" fmla="*/ 12 h 41"/>
                <a:gd name="T12" fmla="*/ 14 w 32"/>
                <a:gd name="T13" fmla="*/ 5 h 41"/>
                <a:gd name="T14" fmla="*/ 12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12 w 45"/>
                <a:gd name="T1" fmla="*/ 0 h 32"/>
                <a:gd name="T2" fmla="*/ 0 w 45"/>
                <a:gd name="T3" fmla="*/ 4 h 32"/>
                <a:gd name="T4" fmla="*/ 15 w 45"/>
                <a:gd name="T5" fmla="*/ 17 h 32"/>
                <a:gd name="T6" fmla="*/ 26 w 45"/>
                <a:gd name="T7" fmla="*/ 14 h 32"/>
                <a:gd name="T8" fmla="*/ 13 w 45"/>
                <a:gd name="T9" fmla="*/ 6 h 32"/>
                <a:gd name="T10" fmla="*/ 12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8 w 35"/>
                <a:gd name="T1" fmla="*/ 0 h 74"/>
                <a:gd name="T2" fmla="*/ 12 w 35"/>
                <a:gd name="T3" fmla="*/ 8 h 74"/>
                <a:gd name="T4" fmla="*/ 5 w 35"/>
                <a:gd name="T5" fmla="*/ 20 h 74"/>
                <a:gd name="T6" fmla="*/ 0 w 35"/>
                <a:gd name="T7" fmla="*/ 33 h 74"/>
                <a:gd name="T8" fmla="*/ 5 w 35"/>
                <a:gd name="T9" fmla="*/ 41 h 74"/>
                <a:gd name="T10" fmla="*/ 12 w 35"/>
                <a:gd name="T11" fmla="*/ 33 h 74"/>
                <a:gd name="T12" fmla="*/ 21 w 35"/>
                <a:gd name="T13" fmla="*/ 18 h 74"/>
                <a:gd name="T14" fmla="*/ 18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8 w 25"/>
                <a:gd name="T1" fmla="*/ 4 h 73"/>
                <a:gd name="T2" fmla="*/ 2 w 25"/>
                <a:gd name="T3" fmla="*/ 5 h 73"/>
                <a:gd name="T4" fmla="*/ 0 w 25"/>
                <a:gd name="T5" fmla="*/ 13 h 73"/>
                <a:gd name="T6" fmla="*/ 8 w 25"/>
                <a:gd name="T7" fmla="*/ 23 h 73"/>
                <a:gd name="T8" fmla="*/ 14 w 25"/>
                <a:gd name="T9" fmla="*/ 32 h 73"/>
                <a:gd name="T10" fmla="*/ 9 w 25"/>
                <a:gd name="T11" fmla="*/ 11 h 73"/>
                <a:gd name="T12" fmla="*/ 8 w 25"/>
                <a:gd name="T13" fmla="*/ 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6 w 14"/>
                <a:gd name="T1" fmla="*/ 0 h 33"/>
                <a:gd name="T2" fmla="*/ 1 w 14"/>
                <a:gd name="T3" fmla="*/ 6 h 33"/>
                <a:gd name="T4" fmla="*/ 6 w 14"/>
                <a:gd name="T5" fmla="*/ 14 h 33"/>
                <a:gd name="T6" fmla="*/ 6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3 w 28"/>
                <a:gd name="T1" fmla="*/ 0 h 64"/>
                <a:gd name="T2" fmla="*/ 6 w 28"/>
                <a:gd name="T3" fmla="*/ 8 h 64"/>
                <a:gd name="T4" fmla="*/ 11 w 28"/>
                <a:gd name="T5" fmla="*/ 12 h 64"/>
                <a:gd name="T6" fmla="*/ 5 w 28"/>
                <a:gd name="T7" fmla="*/ 22 h 64"/>
                <a:gd name="T8" fmla="*/ 0 w 28"/>
                <a:gd name="T9" fmla="*/ 32 h 64"/>
                <a:gd name="T10" fmla="*/ 6 w 28"/>
                <a:gd name="T11" fmla="*/ 32 h 64"/>
                <a:gd name="T12" fmla="*/ 15 w 28"/>
                <a:gd name="T13" fmla="*/ 15 h 64"/>
                <a:gd name="T14" fmla="*/ 3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8 w 16"/>
                <a:gd name="T1" fmla="*/ 2 h 36"/>
                <a:gd name="T2" fmla="*/ 0 w 16"/>
                <a:gd name="T3" fmla="*/ 4 h 36"/>
                <a:gd name="T4" fmla="*/ 5 w 16"/>
                <a:gd name="T5" fmla="*/ 13 h 36"/>
                <a:gd name="T6" fmla="*/ 8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6 w 16"/>
                <a:gd name="T1" fmla="*/ 3 h 19"/>
                <a:gd name="T2" fmla="*/ 0 w 16"/>
                <a:gd name="T3" fmla="*/ 5 h 19"/>
                <a:gd name="T4" fmla="*/ 7 w 16"/>
                <a:gd name="T5" fmla="*/ 10 h 19"/>
                <a:gd name="T6" fmla="*/ 6 w 16"/>
                <a:gd name="T7" fmla="*/ 3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7 w 22"/>
                <a:gd name="T1" fmla="*/ 0 h 18"/>
                <a:gd name="T2" fmla="*/ 10 w 22"/>
                <a:gd name="T3" fmla="*/ 9 h 18"/>
                <a:gd name="T4" fmla="*/ 7 w 22"/>
                <a:gd name="T5" fmla="*/ 3 h 18"/>
                <a:gd name="T6" fmla="*/ 7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6 w 60"/>
                <a:gd name="T1" fmla="*/ 4 h 81"/>
                <a:gd name="T2" fmla="*/ 2 w 60"/>
                <a:gd name="T3" fmla="*/ 10 h 81"/>
                <a:gd name="T4" fmla="*/ 8 w 60"/>
                <a:gd name="T5" fmla="*/ 21 h 81"/>
                <a:gd name="T6" fmla="*/ 15 w 60"/>
                <a:gd name="T7" fmla="*/ 30 h 81"/>
                <a:gd name="T8" fmla="*/ 23 w 60"/>
                <a:gd name="T9" fmla="*/ 35 h 81"/>
                <a:gd name="T10" fmla="*/ 29 w 60"/>
                <a:gd name="T11" fmla="*/ 44 h 81"/>
                <a:gd name="T12" fmla="*/ 29 w 60"/>
                <a:gd name="T13" fmla="*/ 31 h 81"/>
                <a:gd name="T14" fmla="*/ 24 w 60"/>
                <a:gd name="T15" fmla="*/ 20 h 81"/>
                <a:gd name="T16" fmla="*/ 14 w 60"/>
                <a:gd name="T17" fmla="*/ 10 h 81"/>
                <a:gd name="T18" fmla="*/ 6 w 60"/>
                <a:gd name="T19" fmla="*/ 4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16 w 71"/>
                <a:gd name="T1" fmla="*/ 13 h 61"/>
                <a:gd name="T2" fmla="*/ 7 w 71"/>
                <a:gd name="T3" fmla="*/ 18 h 61"/>
                <a:gd name="T4" fmla="*/ 1 w 71"/>
                <a:gd name="T5" fmla="*/ 25 h 61"/>
                <a:gd name="T6" fmla="*/ 7 w 71"/>
                <a:gd name="T7" fmla="*/ 33 h 61"/>
                <a:gd name="T8" fmla="*/ 16 w 71"/>
                <a:gd name="T9" fmla="*/ 25 h 61"/>
                <a:gd name="T10" fmla="*/ 22 w 71"/>
                <a:gd name="T11" fmla="*/ 13 h 61"/>
                <a:gd name="T12" fmla="*/ 31 w 71"/>
                <a:gd name="T13" fmla="*/ 0 h 61"/>
                <a:gd name="T14" fmla="*/ 40 w 71"/>
                <a:gd name="T15" fmla="*/ 6 h 61"/>
                <a:gd name="T16" fmla="*/ 19 w 71"/>
                <a:gd name="T17" fmla="*/ 13 h 61"/>
                <a:gd name="T18" fmla="*/ 16 w 71"/>
                <a:gd name="T19" fmla="*/ 13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5 w 23"/>
                <a:gd name="T1" fmla="*/ 0 h 30"/>
                <a:gd name="T2" fmla="*/ 0 w 23"/>
                <a:gd name="T3" fmla="*/ 8 h 30"/>
                <a:gd name="T4" fmla="*/ 7 w 23"/>
                <a:gd name="T5" fmla="*/ 18 h 30"/>
                <a:gd name="T6" fmla="*/ 5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7 h 23"/>
                <a:gd name="T4" fmla="*/ 12 w 26"/>
                <a:gd name="T5" fmla="*/ 11 h 23"/>
                <a:gd name="T6" fmla="*/ 12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8 w 34"/>
                <a:gd name="T1" fmla="*/ 0 h 44"/>
                <a:gd name="T2" fmla="*/ 6 w 34"/>
                <a:gd name="T3" fmla="*/ 5 h 44"/>
                <a:gd name="T4" fmla="*/ 8 w 34"/>
                <a:gd name="T5" fmla="*/ 18 h 44"/>
                <a:gd name="T6" fmla="*/ 15 w 34"/>
                <a:gd name="T7" fmla="*/ 20 h 44"/>
                <a:gd name="T8" fmla="*/ 18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8 w 38"/>
                <a:gd name="T1" fmla="*/ 2 h 37"/>
                <a:gd name="T2" fmla="*/ 5 w 38"/>
                <a:gd name="T3" fmla="*/ 2 h 37"/>
                <a:gd name="T4" fmla="*/ 7 w 38"/>
                <a:gd name="T5" fmla="*/ 14 h 37"/>
                <a:gd name="T6" fmla="*/ 14 w 38"/>
                <a:gd name="T7" fmla="*/ 17 h 37"/>
                <a:gd name="T8" fmla="*/ 18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8 w 38"/>
                <a:gd name="T1" fmla="*/ 2 h 34"/>
                <a:gd name="T2" fmla="*/ 5 w 38"/>
                <a:gd name="T3" fmla="*/ 2 h 34"/>
                <a:gd name="T4" fmla="*/ 9 w 38"/>
                <a:gd name="T5" fmla="*/ 13 h 34"/>
                <a:gd name="T6" fmla="*/ 15 w 38"/>
                <a:gd name="T7" fmla="*/ 13 h 34"/>
                <a:gd name="T8" fmla="*/ 18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7 w 35"/>
                <a:gd name="T1" fmla="*/ 1 h 27"/>
                <a:gd name="T2" fmla="*/ 5 w 35"/>
                <a:gd name="T3" fmla="*/ 1 h 27"/>
                <a:gd name="T4" fmla="*/ 7 w 35"/>
                <a:gd name="T5" fmla="*/ 8 h 27"/>
                <a:gd name="T6" fmla="*/ 14 w 35"/>
                <a:gd name="T7" fmla="*/ 10 h 27"/>
                <a:gd name="T8" fmla="*/ 17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16 w 35"/>
                <a:gd name="T1" fmla="*/ 9 h 47"/>
                <a:gd name="T2" fmla="*/ 10 w 35"/>
                <a:gd name="T3" fmla="*/ 1 h 47"/>
                <a:gd name="T4" fmla="*/ 5 w 35"/>
                <a:gd name="T5" fmla="*/ 14 h 47"/>
                <a:gd name="T6" fmla="*/ 10 w 35"/>
                <a:gd name="T7" fmla="*/ 19 h 47"/>
                <a:gd name="T8" fmla="*/ 15 w 35"/>
                <a:gd name="T9" fmla="*/ 16 h 47"/>
                <a:gd name="T10" fmla="*/ 16 w 35"/>
                <a:gd name="T11" fmla="*/ 9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95 w 189"/>
                <a:gd name="T1" fmla="*/ 2 h 144"/>
                <a:gd name="T2" fmla="*/ 103 w 189"/>
                <a:gd name="T3" fmla="*/ 2 h 144"/>
                <a:gd name="T4" fmla="*/ 105 w 189"/>
                <a:gd name="T5" fmla="*/ 9 h 144"/>
                <a:gd name="T6" fmla="*/ 104 w 189"/>
                <a:gd name="T7" fmla="*/ 14 h 144"/>
                <a:gd name="T8" fmla="*/ 73 w 189"/>
                <a:gd name="T9" fmla="*/ 25 h 144"/>
                <a:gd name="T10" fmla="*/ 60 w 189"/>
                <a:gd name="T11" fmla="*/ 33 h 144"/>
                <a:gd name="T12" fmla="*/ 54 w 189"/>
                <a:gd name="T13" fmla="*/ 35 h 144"/>
                <a:gd name="T14" fmla="*/ 40 w 189"/>
                <a:gd name="T15" fmla="*/ 47 h 144"/>
                <a:gd name="T16" fmla="*/ 42 w 189"/>
                <a:gd name="T17" fmla="*/ 52 h 144"/>
                <a:gd name="T18" fmla="*/ 46 w 189"/>
                <a:gd name="T19" fmla="*/ 65 h 144"/>
                <a:gd name="T20" fmla="*/ 60 w 189"/>
                <a:gd name="T21" fmla="*/ 71 h 144"/>
                <a:gd name="T22" fmla="*/ 51 w 189"/>
                <a:gd name="T23" fmla="*/ 79 h 144"/>
                <a:gd name="T24" fmla="*/ 46 w 189"/>
                <a:gd name="T25" fmla="*/ 74 h 144"/>
                <a:gd name="T26" fmla="*/ 40 w 189"/>
                <a:gd name="T27" fmla="*/ 76 h 144"/>
                <a:gd name="T28" fmla="*/ 12 w 189"/>
                <a:gd name="T29" fmla="*/ 69 h 144"/>
                <a:gd name="T30" fmla="*/ 10 w 189"/>
                <a:gd name="T31" fmla="*/ 60 h 144"/>
                <a:gd name="T32" fmla="*/ 26 w 189"/>
                <a:gd name="T33" fmla="*/ 51 h 144"/>
                <a:gd name="T34" fmla="*/ 28 w 189"/>
                <a:gd name="T35" fmla="*/ 43 h 144"/>
                <a:gd name="T36" fmla="*/ 26 w 189"/>
                <a:gd name="T37" fmla="*/ 36 h 144"/>
                <a:gd name="T38" fmla="*/ 40 w 189"/>
                <a:gd name="T39" fmla="*/ 26 h 144"/>
                <a:gd name="T40" fmla="*/ 54 w 189"/>
                <a:gd name="T41" fmla="*/ 20 h 144"/>
                <a:gd name="T42" fmla="*/ 63 w 189"/>
                <a:gd name="T43" fmla="*/ 14 h 144"/>
                <a:gd name="T44" fmla="*/ 95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4 w 53"/>
                <a:gd name="T1" fmla="*/ 0 h 17"/>
                <a:gd name="T2" fmla="*/ 7 w 53"/>
                <a:gd name="T3" fmla="*/ 1 h 17"/>
                <a:gd name="T4" fmla="*/ 18 w 53"/>
                <a:gd name="T5" fmla="*/ 8 h 17"/>
                <a:gd name="T6" fmla="*/ 25 w 53"/>
                <a:gd name="T7" fmla="*/ 7 h 17"/>
                <a:gd name="T8" fmla="*/ 14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31 w 57"/>
                <a:gd name="T1" fmla="*/ 2 h 37"/>
                <a:gd name="T2" fmla="*/ 13 w 57"/>
                <a:gd name="T3" fmla="*/ 14 h 37"/>
                <a:gd name="T4" fmla="*/ 6 w 57"/>
                <a:gd name="T5" fmla="*/ 20 h 37"/>
                <a:gd name="T6" fmla="*/ 5 w 57"/>
                <a:gd name="T7" fmla="*/ 2 h 37"/>
                <a:gd name="T8" fmla="*/ 11 w 57"/>
                <a:gd name="T9" fmla="*/ 0 h 37"/>
                <a:gd name="T10" fmla="*/ 31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15 w 68"/>
                <a:gd name="T1" fmla="*/ 0 h 26"/>
                <a:gd name="T2" fmla="*/ 6 w 68"/>
                <a:gd name="T3" fmla="*/ 4 h 26"/>
                <a:gd name="T4" fmla="*/ 31 w 68"/>
                <a:gd name="T5" fmla="*/ 15 h 26"/>
                <a:gd name="T6" fmla="*/ 34 w 68"/>
                <a:gd name="T7" fmla="*/ 14 h 26"/>
                <a:gd name="T8" fmla="*/ 15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29 w 66"/>
                <a:gd name="T1" fmla="*/ 5 h 43"/>
                <a:gd name="T2" fmla="*/ 15 w 66"/>
                <a:gd name="T3" fmla="*/ 5 h 43"/>
                <a:gd name="T4" fmla="*/ 6 w 66"/>
                <a:gd name="T5" fmla="*/ 5 h 43"/>
                <a:gd name="T6" fmla="*/ 5 w 66"/>
                <a:gd name="T7" fmla="*/ 19 h 43"/>
                <a:gd name="T8" fmla="*/ 18 w 66"/>
                <a:gd name="T9" fmla="*/ 24 h 43"/>
                <a:gd name="T10" fmla="*/ 36 w 66"/>
                <a:gd name="T11" fmla="*/ 15 h 43"/>
                <a:gd name="T12" fmla="*/ 29 w 66"/>
                <a:gd name="T13" fmla="*/ 5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8 w 117"/>
                <a:gd name="T1" fmla="*/ 0 h 41"/>
                <a:gd name="T2" fmla="*/ 5 w 117"/>
                <a:gd name="T3" fmla="*/ 9 h 41"/>
                <a:gd name="T4" fmla="*/ 29 w 117"/>
                <a:gd name="T5" fmla="*/ 17 h 41"/>
                <a:gd name="T6" fmla="*/ 43 w 117"/>
                <a:gd name="T7" fmla="*/ 20 h 41"/>
                <a:gd name="T8" fmla="*/ 63 w 117"/>
                <a:gd name="T9" fmla="*/ 13 h 41"/>
                <a:gd name="T10" fmla="*/ 44 w 117"/>
                <a:gd name="T11" fmla="*/ 2 h 41"/>
                <a:gd name="T12" fmla="*/ 8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8 w 62"/>
                <a:gd name="T1" fmla="*/ 2 h 32"/>
                <a:gd name="T2" fmla="*/ 34 w 62"/>
                <a:gd name="T3" fmla="*/ 6 h 32"/>
                <a:gd name="T4" fmla="*/ 16 w 62"/>
                <a:gd name="T5" fmla="*/ 18 h 32"/>
                <a:gd name="T6" fmla="*/ 3 w 62"/>
                <a:gd name="T7" fmla="*/ 13 h 32"/>
                <a:gd name="T8" fmla="*/ 18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1 w 49"/>
                <a:gd name="T1" fmla="*/ 1 h 23"/>
                <a:gd name="T2" fmla="*/ 4 w 49"/>
                <a:gd name="T3" fmla="*/ 3 h 23"/>
                <a:gd name="T4" fmla="*/ 22 w 49"/>
                <a:gd name="T5" fmla="*/ 13 h 23"/>
                <a:gd name="T6" fmla="*/ 11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3 w 102"/>
                <a:gd name="T1" fmla="*/ 0 h 152"/>
                <a:gd name="T2" fmla="*/ 0 w 102"/>
                <a:gd name="T3" fmla="*/ 11 h 152"/>
                <a:gd name="T4" fmla="*/ 7 w 102"/>
                <a:gd name="T5" fmla="*/ 24 h 152"/>
                <a:gd name="T6" fmla="*/ 18 w 102"/>
                <a:gd name="T7" fmla="*/ 41 h 152"/>
                <a:gd name="T8" fmla="*/ 20 w 102"/>
                <a:gd name="T9" fmla="*/ 59 h 152"/>
                <a:gd name="T10" fmla="*/ 45 w 102"/>
                <a:gd name="T11" fmla="*/ 86 h 152"/>
                <a:gd name="T12" fmla="*/ 48 w 102"/>
                <a:gd name="T13" fmla="*/ 70 h 152"/>
                <a:gd name="T14" fmla="*/ 41 w 102"/>
                <a:gd name="T15" fmla="*/ 58 h 152"/>
                <a:gd name="T16" fmla="*/ 34 w 102"/>
                <a:gd name="T17" fmla="*/ 52 h 152"/>
                <a:gd name="T18" fmla="*/ 29 w 102"/>
                <a:gd name="T19" fmla="*/ 42 h 152"/>
                <a:gd name="T20" fmla="*/ 23 w 102"/>
                <a:gd name="T21" fmla="*/ 25 h 152"/>
                <a:gd name="T22" fmla="*/ 2 w 102"/>
                <a:gd name="T23" fmla="*/ 7 h 152"/>
                <a:gd name="T24" fmla="*/ 3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36 w 74"/>
                <a:gd name="T1" fmla="*/ 13 h 103"/>
                <a:gd name="T2" fmla="*/ 41 w 74"/>
                <a:gd name="T3" fmla="*/ 23 h 103"/>
                <a:gd name="T4" fmla="*/ 16 w 74"/>
                <a:gd name="T5" fmla="*/ 48 h 103"/>
                <a:gd name="T6" fmla="*/ 18 w 74"/>
                <a:gd name="T7" fmla="*/ 58 h 103"/>
                <a:gd name="T8" fmla="*/ 11 w 74"/>
                <a:gd name="T9" fmla="*/ 54 h 103"/>
                <a:gd name="T10" fmla="*/ 3 w 74"/>
                <a:gd name="T11" fmla="*/ 48 h 103"/>
                <a:gd name="T12" fmla="*/ 0 w 74"/>
                <a:gd name="T13" fmla="*/ 47 h 103"/>
                <a:gd name="T14" fmla="*/ 5 w 74"/>
                <a:gd name="T15" fmla="*/ 33 h 103"/>
                <a:gd name="T16" fmla="*/ 7 w 74"/>
                <a:gd name="T17" fmla="*/ 30 h 103"/>
                <a:gd name="T18" fmla="*/ 1 w 74"/>
                <a:gd name="T19" fmla="*/ 14 h 103"/>
                <a:gd name="T20" fmla="*/ 2 w 74"/>
                <a:gd name="T21" fmla="*/ 8 h 103"/>
                <a:gd name="T22" fmla="*/ 14 w 74"/>
                <a:gd name="T23" fmla="*/ 13 h 103"/>
                <a:gd name="T24" fmla="*/ 20 w 74"/>
                <a:gd name="T25" fmla="*/ 20 h 103"/>
                <a:gd name="T26" fmla="*/ 36 w 74"/>
                <a:gd name="T27" fmla="*/ 13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46 w 146"/>
                <a:gd name="T1" fmla="*/ 56 h 252"/>
                <a:gd name="T2" fmla="*/ 37 w 146"/>
                <a:gd name="T3" fmla="*/ 60 h 252"/>
                <a:gd name="T4" fmla="*/ 36 w 146"/>
                <a:gd name="T5" fmla="*/ 74 h 252"/>
                <a:gd name="T6" fmla="*/ 12 w 146"/>
                <a:gd name="T7" fmla="*/ 83 h 252"/>
                <a:gd name="T8" fmla="*/ 4 w 146"/>
                <a:gd name="T9" fmla="*/ 95 h 252"/>
                <a:gd name="T10" fmla="*/ 11 w 146"/>
                <a:gd name="T11" fmla="*/ 103 h 252"/>
                <a:gd name="T12" fmla="*/ 4 w 146"/>
                <a:gd name="T13" fmla="*/ 112 h 252"/>
                <a:gd name="T14" fmla="*/ 13 w 146"/>
                <a:gd name="T15" fmla="*/ 142 h 252"/>
                <a:gd name="T16" fmla="*/ 16 w 146"/>
                <a:gd name="T17" fmla="*/ 121 h 252"/>
                <a:gd name="T18" fmla="*/ 12 w 146"/>
                <a:gd name="T19" fmla="*/ 108 h 252"/>
                <a:gd name="T20" fmla="*/ 23 w 146"/>
                <a:gd name="T21" fmla="*/ 99 h 252"/>
                <a:gd name="T22" fmla="*/ 29 w 146"/>
                <a:gd name="T23" fmla="*/ 89 h 252"/>
                <a:gd name="T24" fmla="*/ 37 w 146"/>
                <a:gd name="T25" fmla="*/ 98 h 252"/>
                <a:gd name="T26" fmla="*/ 25 w 146"/>
                <a:gd name="T27" fmla="*/ 107 h 252"/>
                <a:gd name="T28" fmla="*/ 31 w 146"/>
                <a:gd name="T29" fmla="*/ 113 h 252"/>
                <a:gd name="T30" fmla="*/ 38 w 146"/>
                <a:gd name="T31" fmla="*/ 101 h 252"/>
                <a:gd name="T32" fmla="*/ 47 w 146"/>
                <a:gd name="T33" fmla="*/ 104 h 252"/>
                <a:gd name="T34" fmla="*/ 58 w 146"/>
                <a:gd name="T35" fmla="*/ 83 h 252"/>
                <a:gd name="T36" fmla="*/ 63 w 146"/>
                <a:gd name="T37" fmla="*/ 88 h 252"/>
                <a:gd name="T38" fmla="*/ 76 w 146"/>
                <a:gd name="T39" fmla="*/ 83 h 252"/>
                <a:gd name="T40" fmla="*/ 81 w 146"/>
                <a:gd name="T41" fmla="*/ 74 h 252"/>
                <a:gd name="T42" fmla="*/ 79 w 146"/>
                <a:gd name="T43" fmla="*/ 62 h 252"/>
                <a:gd name="T44" fmla="*/ 75 w 146"/>
                <a:gd name="T45" fmla="*/ 56 h 252"/>
                <a:gd name="T46" fmla="*/ 68 w 146"/>
                <a:gd name="T47" fmla="*/ 23 h 252"/>
                <a:gd name="T48" fmla="*/ 52 w 146"/>
                <a:gd name="T49" fmla="*/ 0 h 252"/>
                <a:gd name="T50" fmla="*/ 43 w 146"/>
                <a:gd name="T51" fmla="*/ 7 h 252"/>
                <a:gd name="T52" fmla="*/ 54 w 146"/>
                <a:gd name="T53" fmla="*/ 20 h 252"/>
                <a:gd name="T54" fmla="*/ 54 w 146"/>
                <a:gd name="T55" fmla="*/ 36 h 252"/>
                <a:gd name="T56" fmla="*/ 46 w 146"/>
                <a:gd name="T57" fmla="*/ 56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33 w 70"/>
                <a:gd name="T1" fmla="*/ 0 h 40"/>
                <a:gd name="T2" fmla="*/ 36 w 70"/>
                <a:gd name="T3" fmla="*/ 11 h 40"/>
                <a:gd name="T4" fmla="*/ 22 w 70"/>
                <a:gd name="T5" fmla="*/ 14 h 40"/>
                <a:gd name="T6" fmla="*/ 17 w 70"/>
                <a:gd name="T7" fmla="*/ 23 h 40"/>
                <a:gd name="T8" fmla="*/ 4 w 70"/>
                <a:gd name="T9" fmla="*/ 22 h 40"/>
                <a:gd name="T10" fmla="*/ 1 w 70"/>
                <a:gd name="T11" fmla="*/ 20 h 40"/>
                <a:gd name="T12" fmla="*/ 19 w 70"/>
                <a:gd name="T13" fmla="*/ 11 h 40"/>
                <a:gd name="T14" fmla="*/ 33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0 w 26"/>
                <a:gd name="T1" fmla="*/ 0 h 29"/>
                <a:gd name="T2" fmla="*/ 0 w 26"/>
                <a:gd name="T3" fmla="*/ 11 h 29"/>
                <a:gd name="T4" fmla="*/ 10 w 26"/>
                <a:gd name="T5" fmla="*/ 15 h 29"/>
                <a:gd name="T6" fmla="*/ 1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8 w 49"/>
                <a:gd name="T1" fmla="*/ 4 h 36"/>
                <a:gd name="T2" fmla="*/ 0 w 49"/>
                <a:gd name="T3" fmla="*/ 11 h 36"/>
                <a:gd name="T4" fmla="*/ 4 w 49"/>
                <a:gd name="T5" fmla="*/ 18 h 36"/>
                <a:gd name="T6" fmla="*/ 11 w 49"/>
                <a:gd name="T7" fmla="*/ 20 h 36"/>
                <a:gd name="T8" fmla="*/ 23 w 49"/>
                <a:gd name="T9" fmla="*/ 15 h 36"/>
                <a:gd name="T10" fmla="*/ 8 w 49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6 w 27"/>
                <a:gd name="T1" fmla="*/ 0 h 22"/>
                <a:gd name="T2" fmla="*/ 1 w 27"/>
                <a:gd name="T3" fmla="*/ 7 h 22"/>
                <a:gd name="T4" fmla="*/ 10 w 27"/>
                <a:gd name="T5" fmla="*/ 12 h 22"/>
                <a:gd name="T6" fmla="*/ 6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6 w 20"/>
                <a:gd name="T1" fmla="*/ 0 h 18"/>
                <a:gd name="T2" fmla="*/ 5 w 20"/>
                <a:gd name="T3" fmla="*/ 9 h 18"/>
                <a:gd name="T4" fmla="*/ 6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4 w 24"/>
                <a:gd name="T1" fmla="*/ 0 h 44"/>
                <a:gd name="T2" fmla="*/ 5 w 24"/>
                <a:gd name="T3" fmla="*/ 9 h 44"/>
                <a:gd name="T4" fmla="*/ 0 w 24"/>
                <a:gd name="T5" fmla="*/ 20 h 44"/>
                <a:gd name="T6" fmla="*/ 9 w 24"/>
                <a:gd name="T7" fmla="*/ 23 h 44"/>
                <a:gd name="T8" fmla="*/ 14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7 w 41"/>
                <a:gd name="T1" fmla="*/ 0 h 24"/>
                <a:gd name="T2" fmla="*/ 15 w 41"/>
                <a:gd name="T3" fmla="*/ 14 h 24"/>
                <a:gd name="T4" fmla="*/ 17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3" descr="artplus_nature_naturalcity42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660900"/>
            <a:ext cx="49117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" descr="artplus_nature_naturalcity4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artplus_nature_naturalcity42_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 descr="artplus_nature_naturalcity42_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365104"/>
            <a:ext cx="4930775" cy="1197496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661248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3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8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68F19-F560-49B1-9E08-81633D012D3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82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13CD1-342A-49A6-B2DC-C9C8B470A9D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70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结束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65 w 1692"/>
                <a:gd name="T1" fmla="*/ 145 h 2586"/>
                <a:gd name="T2" fmla="*/ 180 w 1692"/>
                <a:gd name="T3" fmla="*/ 118 h 2586"/>
                <a:gd name="T4" fmla="*/ 243 w 1692"/>
                <a:gd name="T5" fmla="*/ 135 h 2586"/>
                <a:gd name="T6" fmla="*/ 234 w 1692"/>
                <a:gd name="T7" fmla="*/ 250 h 2586"/>
                <a:gd name="T8" fmla="*/ 153 w 1692"/>
                <a:gd name="T9" fmla="*/ 327 h 2586"/>
                <a:gd name="T10" fmla="*/ 122 w 1692"/>
                <a:gd name="T11" fmla="*/ 401 h 2586"/>
                <a:gd name="T12" fmla="*/ 159 w 1692"/>
                <a:gd name="T13" fmla="*/ 541 h 2586"/>
                <a:gd name="T14" fmla="*/ 177 w 1692"/>
                <a:gd name="T15" fmla="*/ 539 h 2586"/>
                <a:gd name="T16" fmla="*/ 184 w 1692"/>
                <a:gd name="T17" fmla="*/ 509 h 2586"/>
                <a:gd name="T18" fmla="*/ 268 w 1692"/>
                <a:gd name="T19" fmla="*/ 648 h 2586"/>
                <a:gd name="T20" fmla="*/ 365 w 1692"/>
                <a:gd name="T21" fmla="*/ 674 h 2586"/>
                <a:gd name="T22" fmla="*/ 446 w 1692"/>
                <a:gd name="T23" fmla="*/ 758 h 2586"/>
                <a:gd name="T24" fmla="*/ 478 w 1692"/>
                <a:gd name="T25" fmla="*/ 799 h 2586"/>
                <a:gd name="T26" fmla="*/ 432 w 1692"/>
                <a:gd name="T27" fmla="*/ 903 h 2586"/>
                <a:gd name="T28" fmla="*/ 514 w 1692"/>
                <a:gd name="T29" fmla="*/ 1000 h 2586"/>
                <a:gd name="T30" fmla="*/ 580 w 1692"/>
                <a:gd name="T31" fmla="*/ 1135 h 2586"/>
                <a:gd name="T32" fmla="*/ 613 w 1692"/>
                <a:gd name="T33" fmla="*/ 1297 h 2586"/>
                <a:gd name="T34" fmla="*/ 669 w 1692"/>
                <a:gd name="T35" fmla="*/ 1427 h 2586"/>
                <a:gd name="T36" fmla="*/ 717 w 1692"/>
                <a:gd name="T37" fmla="*/ 1416 h 2586"/>
                <a:gd name="T38" fmla="*/ 698 w 1692"/>
                <a:gd name="T39" fmla="*/ 1344 h 2586"/>
                <a:gd name="T40" fmla="*/ 722 w 1692"/>
                <a:gd name="T41" fmla="*/ 1295 h 2586"/>
                <a:gd name="T42" fmla="*/ 767 w 1692"/>
                <a:gd name="T43" fmla="*/ 1252 h 2586"/>
                <a:gd name="T44" fmla="*/ 812 w 1692"/>
                <a:gd name="T45" fmla="*/ 1166 h 2586"/>
                <a:gd name="T46" fmla="*/ 879 w 1692"/>
                <a:gd name="T47" fmla="*/ 1095 h 2586"/>
                <a:gd name="T48" fmla="*/ 910 w 1692"/>
                <a:gd name="T49" fmla="*/ 980 h 2586"/>
                <a:gd name="T50" fmla="*/ 870 w 1692"/>
                <a:gd name="T51" fmla="*/ 864 h 2586"/>
                <a:gd name="T52" fmla="*/ 771 w 1692"/>
                <a:gd name="T53" fmla="*/ 792 h 2586"/>
                <a:gd name="T54" fmla="*/ 619 w 1692"/>
                <a:gd name="T55" fmla="*/ 719 h 2586"/>
                <a:gd name="T56" fmla="*/ 546 w 1692"/>
                <a:gd name="T57" fmla="*/ 707 h 2586"/>
                <a:gd name="T58" fmla="*/ 507 w 1692"/>
                <a:gd name="T59" fmla="*/ 712 h 2586"/>
                <a:gd name="T60" fmla="*/ 446 w 1692"/>
                <a:gd name="T61" fmla="*/ 734 h 2586"/>
                <a:gd name="T62" fmla="*/ 425 w 1692"/>
                <a:gd name="T63" fmla="*/ 659 h 2586"/>
                <a:gd name="T64" fmla="*/ 413 w 1692"/>
                <a:gd name="T65" fmla="*/ 597 h 2586"/>
                <a:gd name="T66" fmla="*/ 354 w 1692"/>
                <a:gd name="T67" fmla="*/ 620 h 2586"/>
                <a:gd name="T68" fmla="*/ 318 w 1692"/>
                <a:gd name="T69" fmla="*/ 534 h 2586"/>
                <a:gd name="T70" fmla="*/ 415 w 1692"/>
                <a:gd name="T71" fmla="*/ 512 h 2586"/>
                <a:gd name="T72" fmla="*/ 473 w 1692"/>
                <a:gd name="T73" fmla="*/ 509 h 2586"/>
                <a:gd name="T74" fmla="*/ 502 w 1692"/>
                <a:gd name="T75" fmla="*/ 505 h 2586"/>
                <a:gd name="T76" fmla="*/ 593 w 1692"/>
                <a:gd name="T77" fmla="*/ 421 h 2586"/>
                <a:gd name="T78" fmla="*/ 664 w 1692"/>
                <a:gd name="T79" fmla="*/ 381 h 2586"/>
                <a:gd name="T80" fmla="*/ 717 w 1692"/>
                <a:gd name="T81" fmla="*/ 357 h 2586"/>
                <a:gd name="T82" fmla="*/ 751 w 1692"/>
                <a:gd name="T83" fmla="*/ 302 h 2586"/>
                <a:gd name="T84" fmla="*/ 722 w 1692"/>
                <a:gd name="T85" fmla="*/ 288 h 2586"/>
                <a:gd name="T86" fmla="*/ 856 w 1692"/>
                <a:gd name="T87" fmla="*/ 256 h 2586"/>
                <a:gd name="T88" fmla="*/ 789 w 1692"/>
                <a:gd name="T89" fmla="*/ 192 h 2586"/>
                <a:gd name="T90" fmla="*/ 744 w 1692"/>
                <a:gd name="T91" fmla="*/ 148 h 2586"/>
                <a:gd name="T92" fmla="*/ 685 w 1692"/>
                <a:gd name="T93" fmla="*/ 205 h 2586"/>
                <a:gd name="T94" fmla="*/ 622 w 1692"/>
                <a:gd name="T95" fmla="*/ 250 h 2586"/>
                <a:gd name="T96" fmla="*/ 573 w 1692"/>
                <a:gd name="T97" fmla="*/ 171 h 2586"/>
                <a:gd name="T98" fmla="*/ 680 w 1692"/>
                <a:gd name="T99" fmla="*/ 135 h 2586"/>
                <a:gd name="T100" fmla="*/ 710 w 1692"/>
                <a:gd name="T101" fmla="*/ 111 h 2586"/>
                <a:gd name="T102" fmla="*/ 744 w 1692"/>
                <a:gd name="T103" fmla="*/ 97 h 2586"/>
                <a:gd name="T104" fmla="*/ 721 w 1692"/>
                <a:gd name="T105" fmla="*/ 81 h 2586"/>
                <a:gd name="T106" fmla="*/ 708 w 1692"/>
                <a:gd name="T107" fmla="*/ 67 h 2586"/>
                <a:gd name="T108" fmla="*/ 674 w 1692"/>
                <a:gd name="T109" fmla="*/ 57 h 2586"/>
                <a:gd name="T110" fmla="*/ 620 w 1692"/>
                <a:gd name="T111" fmla="*/ 76 h 2586"/>
                <a:gd name="T112" fmla="*/ 532 w 1692"/>
                <a:gd name="T113" fmla="*/ 67 h 2586"/>
                <a:gd name="T114" fmla="*/ 309 w 1692"/>
                <a:gd name="T115" fmla="*/ 0 h 2586"/>
                <a:gd name="T116" fmla="*/ 193 w 1692"/>
                <a:gd name="T117" fmla="*/ 18 h 2586"/>
                <a:gd name="T118" fmla="*/ 162 w 1692"/>
                <a:gd name="T119" fmla="*/ 57 h 2586"/>
                <a:gd name="T120" fmla="*/ 72 w 1692"/>
                <a:gd name="T121" fmla="*/ 97 h 2586"/>
                <a:gd name="T122" fmla="*/ 72 w 1692"/>
                <a:gd name="T123" fmla="*/ 121 h 2586"/>
                <a:gd name="T124" fmla="*/ 1 w 1692"/>
                <a:gd name="T125" fmla="*/ 142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9 w 46"/>
                <a:gd name="T1" fmla="*/ 2 h 38"/>
                <a:gd name="T2" fmla="*/ 0 w 46"/>
                <a:gd name="T3" fmla="*/ 12 h 38"/>
                <a:gd name="T4" fmla="*/ 12 w 46"/>
                <a:gd name="T5" fmla="*/ 21 h 38"/>
                <a:gd name="T6" fmla="*/ 25 w 46"/>
                <a:gd name="T7" fmla="*/ 14 h 38"/>
                <a:gd name="T8" fmla="*/ 16 w 46"/>
                <a:gd name="T9" fmla="*/ 0 h 38"/>
                <a:gd name="T10" fmla="*/ 9 w 46"/>
                <a:gd name="T11" fmla="*/ 2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7 w 52"/>
                <a:gd name="T1" fmla="*/ 0 h 44"/>
                <a:gd name="T2" fmla="*/ 15 w 52"/>
                <a:gd name="T3" fmla="*/ 23 h 44"/>
                <a:gd name="T4" fmla="*/ 24 w 52"/>
                <a:gd name="T5" fmla="*/ 23 h 44"/>
                <a:gd name="T6" fmla="*/ 22 w 52"/>
                <a:gd name="T7" fmla="*/ 9 h 44"/>
                <a:gd name="T8" fmla="*/ 15 w 52"/>
                <a:gd name="T9" fmla="*/ 1 h 44"/>
                <a:gd name="T10" fmla="*/ 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55 w 131"/>
                <a:gd name="T1" fmla="*/ 0 h 98"/>
                <a:gd name="T2" fmla="*/ 44 w 131"/>
                <a:gd name="T3" fmla="*/ 5 h 98"/>
                <a:gd name="T4" fmla="*/ 30 w 131"/>
                <a:gd name="T5" fmla="*/ 14 h 98"/>
                <a:gd name="T6" fmla="*/ 22 w 131"/>
                <a:gd name="T7" fmla="*/ 23 h 98"/>
                <a:gd name="T8" fmla="*/ 12 w 131"/>
                <a:gd name="T9" fmla="*/ 29 h 98"/>
                <a:gd name="T10" fmla="*/ 35 w 131"/>
                <a:gd name="T11" fmla="*/ 47 h 98"/>
                <a:gd name="T12" fmla="*/ 44 w 131"/>
                <a:gd name="T13" fmla="*/ 54 h 98"/>
                <a:gd name="T14" fmla="*/ 48 w 131"/>
                <a:gd name="T15" fmla="*/ 52 h 98"/>
                <a:gd name="T16" fmla="*/ 50 w 131"/>
                <a:gd name="T17" fmla="*/ 49 h 98"/>
                <a:gd name="T18" fmla="*/ 55 w 131"/>
                <a:gd name="T19" fmla="*/ 56 h 98"/>
                <a:gd name="T20" fmla="*/ 69 w 131"/>
                <a:gd name="T21" fmla="*/ 49 h 98"/>
                <a:gd name="T22" fmla="*/ 73 w 131"/>
                <a:gd name="T23" fmla="*/ 42 h 98"/>
                <a:gd name="T24" fmla="*/ 57 w 131"/>
                <a:gd name="T25" fmla="*/ 23 h 98"/>
                <a:gd name="T26" fmla="*/ 64 w 131"/>
                <a:gd name="T27" fmla="*/ 14 h 98"/>
                <a:gd name="T28" fmla="*/ 62 w 131"/>
                <a:gd name="T29" fmla="*/ 2 h 98"/>
                <a:gd name="T30" fmla="*/ 55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26 w 212"/>
                <a:gd name="T1" fmla="*/ 7 h 112"/>
                <a:gd name="T2" fmla="*/ 10 w 212"/>
                <a:gd name="T3" fmla="*/ 7 h 112"/>
                <a:gd name="T4" fmla="*/ 3 w 212"/>
                <a:gd name="T5" fmla="*/ 9 h 112"/>
                <a:gd name="T6" fmla="*/ 14 w 212"/>
                <a:gd name="T7" fmla="*/ 29 h 112"/>
                <a:gd name="T8" fmla="*/ 28 w 212"/>
                <a:gd name="T9" fmla="*/ 25 h 112"/>
                <a:gd name="T10" fmla="*/ 51 w 212"/>
                <a:gd name="T11" fmla="*/ 31 h 112"/>
                <a:gd name="T12" fmla="*/ 62 w 212"/>
                <a:gd name="T13" fmla="*/ 34 h 112"/>
                <a:gd name="T14" fmla="*/ 74 w 212"/>
                <a:gd name="T15" fmla="*/ 50 h 112"/>
                <a:gd name="T16" fmla="*/ 78 w 212"/>
                <a:gd name="T17" fmla="*/ 63 h 112"/>
                <a:gd name="T18" fmla="*/ 87 w 212"/>
                <a:gd name="T19" fmla="*/ 56 h 112"/>
                <a:gd name="T20" fmla="*/ 94 w 212"/>
                <a:gd name="T21" fmla="*/ 54 h 112"/>
                <a:gd name="T22" fmla="*/ 104 w 212"/>
                <a:gd name="T23" fmla="*/ 58 h 112"/>
                <a:gd name="T24" fmla="*/ 108 w 212"/>
                <a:gd name="T25" fmla="*/ 45 h 112"/>
                <a:gd name="T26" fmla="*/ 85 w 212"/>
                <a:gd name="T27" fmla="*/ 31 h 112"/>
                <a:gd name="T28" fmla="*/ 58 w 212"/>
                <a:gd name="T29" fmla="*/ 11 h 112"/>
                <a:gd name="T30" fmla="*/ 30 w 212"/>
                <a:gd name="T31" fmla="*/ 15 h 112"/>
                <a:gd name="T32" fmla="*/ 26 w 212"/>
                <a:gd name="T33" fmla="*/ 7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31 w 133"/>
                <a:gd name="T1" fmla="*/ 0 h 54"/>
                <a:gd name="T2" fmla="*/ 24 w 133"/>
                <a:gd name="T3" fmla="*/ 4 h 54"/>
                <a:gd name="T4" fmla="*/ 17 w 133"/>
                <a:gd name="T5" fmla="*/ 17 h 54"/>
                <a:gd name="T6" fmla="*/ 8 w 133"/>
                <a:gd name="T7" fmla="*/ 20 h 54"/>
                <a:gd name="T8" fmla="*/ 1 w 133"/>
                <a:gd name="T9" fmla="*/ 24 h 54"/>
                <a:gd name="T10" fmla="*/ 7 w 133"/>
                <a:gd name="T11" fmla="*/ 31 h 54"/>
                <a:gd name="T12" fmla="*/ 74 w 133"/>
                <a:gd name="T13" fmla="*/ 20 h 54"/>
                <a:gd name="T14" fmla="*/ 68 w 133"/>
                <a:gd name="T15" fmla="*/ 9 h 54"/>
                <a:gd name="T16" fmla="*/ 58 w 133"/>
                <a:gd name="T17" fmla="*/ 5 h 54"/>
                <a:gd name="T18" fmla="*/ 56 w 133"/>
                <a:gd name="T19" fmla="*/ 14 h 54"/>
                <a:gd name="T20" fmla="*/ 49 w 133"/>
                <a:gd name="T21" fmla="*/ 11 h 54"/>
                <a:gd name="T22" fmla="*/ 37 w 133"/>
                <a:gd name="T23" fmla="*/ 8 h 54"/>
                <a:gd name="T24" fmla="*/ 31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7 h 34"/>
                <a:gd name="T4" fmla="*/ 9 w 16"/>
                <a:gd name="T5" fmla="*/ 18 h 34"/>
                <a:gd name="T6" fmla="*/ 7 w 16"/>
                <a:gd name="T7" fmla="*/ 10 h 34"/>
                <a:gd name="T8" fmla="*/ 9 w 16"/>
                <a:gd name="T9" fmla="*/ 3 h 34"/>
                <a:gd name="T10" fmla="*/ 8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36 w 240"/>
                <a:gd name="T1" fmla="*/ 1 h 117"/>
                <a:gd name="T2" fmla="*/ 14 w 240"/>
                <a:gd name="T3" fmla="*/ 17 h 117"/>
                <a:gd name="T4" fmla="*/ 4 w 240"/>
                <a:gd name="T5" fmla="*/ 21 h 117"/>
                <a:gd name="T6" fmla="*/ 0 w 240"/>
                <a:gd name="T7" fmla="*/ 22 h 117"/>
                <a:gd name="T8" fmla="*/ 15 w 240"/>
                <a:gd name="T9" fmla="*/ 33 h 117"/>
                <a:gd name="T10" fmla="*/ 22 w 240"/>
                <a:gd name="T11" fmla="*/ 35 h 117"/>
                <a:gd name="T12" fmla="*/ 38 w 240"/>
                <a:gd name="T13" fmla="*/ 26 h 117"/>
                <a:gd name="T14" fmla="*/ 45 w 240"/>
                <a:gd name="T15" fmla="*/ 24 h 117"/>
                <a:gd name="T16" fmla="*/ 47 w 240"/>
                <a:gd name="T17" fmla="*/ 31 h 117"/>
                <a:gd name="T18" fmla="*/ 36 w 240"/>
                <a:gd name="T19" fmla="*/ 35 h 117"/>
                <a:gd name="T20" fmla="*/ 41 w 240"/>
                <a:gd name="T21" fmla="*/ 41 h 117"/>
                <a:gd name="T22" fmla="*/ 23 w 240"/>
                <a:gd name="T23" fmla="*/ 49 h 117"/>
                <a:gd name="T24" fmla="*/ 40 w 240"/>
                <a:gd name="T25" fmla="*/ 62 h 117"/>
                <a:gd name="T26" fmla="*/ 47 w 240"/>
                <a:gd name="T27" fmla="*/ 64 h 117"/>
                <a:gd name="T28" fmla="*/ 67 w 240"/>
                <a:gd name="T29" fmla="*/ 58 h 117"/>
                <a:gd name="T30" fmla="*/ 85 w 240"/>
                <a:gd name="T31" fmla="*/ 59 h 117"/>
                <a:gd name="T32" fmla="*/ 95 w 240"/>
                <a:gd name="T33" fmla="*/ 66 h 117"/>
                <a:gd name="T34" fmla="*/ 115 w 240"/>
                <a:gd name="T35" fmla="*/ 62 h 117"/>
                <a:gd name="T36" fmla="*/ 126 w 240"/>
                <a:gd name="T37" fmla="*/ 58 h 117"/>
                <a:gd name="T38" fmla="*/ 125 w 240"/>
                <a:gd name="T39" fmla="*/ 44 h 117"/>
                <a:gd name="T40" fmla="*/ 132 w 240"/>
                <a:gd name="T41" fmla="*/ 39 h 117"/>
                <a:gd name="T42" fmla="*/ 134 w 240"/>
                <a:gd name="T43" fmla="*/ 26 h 117"/>
                <a:gd name="T44" fmla="*/ 119 w 240"/>
                <a:gd name="T45" fmla="*/ 32 h 117"/>
                <a:gd name="T46" fmla="*/ 113 w 240"/>
                <a:gd name="T47" fmla="*/ 24 h 117"/>
                <a:gd name="T48" fmla="*/ 97 w 240"/>
                <a:gd name="T49" fmla="*/ 26 h 117"/>
                <a:gd name="T50" fmla="*/ 76 w 240"/>
                <a:gd name="T51" fmla="*/ 5 h 117"/>
                <a:gd name="T52" fmla="*/ 53 w 240"/>
                <a:gd name="T53" fmla="*/ 6 h 117"/>
                <a:gd name="T54" fmla="*/ 47 w 240"/>
                <a:gd name="T55" fmla="*/ 1 h 117"/>
                <a:gd name="T56" fmla="*/ 36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55 w 194"/>
                <a:gd name="T1" fmla="*/ 6 h 80"/>
                <a:gd name="T2" fmla="*/ 8 w 194"/>
                <a:gd name="T3" fmla="*/ 14 h 80"/>
                <a:gd name="T4" fmla="*/ 5 w 194"/>
                <a:gd name="T5" fmla="*/ 20 h 80"/>
                <a:gd name="T6" fmla="*/ 32 w 194"/>
                <a:gd name="T7" fmla="*/ 29 h 80"/>
                <a:gd name="T8" fmla="*/ 77 w 194"/>
                <a:gd name="T9" fmla="*/ 42 h 80"/>
                <a:gd name="T10" fmla="*/ 99 w 194"/>
                <a:gd name="T11" fmla="*/ 38 h 80"/>
                <a:gd name="T12" fmla="*/ 106 w 194"/>
                <a:gd name="T13" fmla="*/ 36 h 80"/>
                <a:gd name="T14" fmla="*/ 99 w 194"/>
                <a:gd name="T15" fmla="*/ 25 h 80"/>
                <a:gd name="T16" fmla="*/ 93 w 194"/>
                <a:gd name="T17" fmla="*/ 20 h 80"/>
                <a:gd name="T18" fmla="*/ 73 w 194"/>
                <a:gd name="T19" fmla="*/ 15 h 80"/>
                <a:gd name="T20" fmla="*/ 55 w 194"/>
                <a:gd name="T21" fmla="*/ 6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38 w 310"/>
                <a:gd name="T1" fmla="*/ 5 h 254"/>
                <a:gd name="T2" fmla="*/ 29 w 310"/>
                <a:gd name="T3" fmla="*/ 13 h 254"/>
                <a:gd name="T4" fmla="*/ 12 w 310"/>
                <a:gd name="T5" fmla="*/ 22 h 254"/>
                <a:gd name="T6" fmla="*/ 30 w 310"/>
                <a:gd name="T7" fmla="*/ 43 h 254"/>
                <a:gd name="T8" fmla="*/ 44 w 310"/>
                <a:gd name="T9" fmla="*/ 48 h 254"/>
                <a:gd name="T10" fmla="*/ 58 w 310"/>
                <a:gd name="T11" fmla="*/ 55 h 254"/>
                <a:gd name="T12" fmla="*/ 71 w 310"/>
                <a:gd name="T13" fmla="*/ 48 h 254"/>
                <a:gd name="T14" fmla="*/ 80 w 310"/>
                <a:gd name="T15" fmla="*/ 57 h 254"/>
                <a:gd name="T16" fmla="*/ 84 w 310"/>
                <a:gd name="T17" fmla="*/ 71 h 254"/>
                <a:gd name="T18" fmla="*/ 65 w 310"/>
                <a:gd name="T19" fmla="*/ 85 h 254"/>
                <a:gd name="T20" fmla="*/ 50 w 310"/>
                <a:gd name="T21" fmla="*/ 96 h 254"/>
                <a:gd name="T22" fmla="*/ 39 w 310"/>
                <a:gd name="T23" fmla="*/ 94 h 254"/>
                <a:gd name="T24" fmla="*/ 32 w 310"/>
                <a:gd name="T25" fmla="*/ 92 h 254"/>
                <a:gd name="T26" fmla="*/ 24 w 310"/>
                <a:gd name="T27" fmla="*/ 105 h 254"/>
                <a:gd name="T28" fmla="*/ 22 w 310"/>
                <a:gd name="T29" fmla="*/ 111 h 254"/>
                <a:gd name="T30" fmla="*/ 41 w 310"/>
                <a:gd name="T31" fmla="*/ 114 h 254"/>
                <a:gd name="T32" fmla="*/ 53 w 310"/>
                <a:gd name="T33" fmla="*/ 114 h 254"/>
                <a:gd name="T34" fmla="*/ 65 w 310"/>
                <a:gd name="T35" fmla="*/ 129 h 254"/>
                <a:gd name="T36" fmla="*/ 71 w 310"/>
                <a:gd name="T37" fmla="*/ 132 h 254"/>
                <a:gd name="T38" fmla="*/ 78 w 310"/>
                <a:gd name="T39" fmla="*/ 134 h 254"/>
                <a:gd name="T40" fmla="*/ 88 w 310"/>
                <a:gd name="T41" fmla="*/ 141 h 254"/>
                <a:gd name="T42" fmla="*/ 102 w 310"/>
                <a:gd name="T43" fmla="*/ 132 h 254"/>
                <a:gd name="T44" fmla="*/ 115 w 310"/>
                <a:gd name="T45" fmla="*/ 132 h 254"/>
                <a:gd name="T46" fmla="*/ 129 w 310"/>
                <a:gd name="T47" fmla="*/ 119 h 254"/>
                <a:gd name="T48" fmla="*/ 127 w 310"/>
                <a:gd name="T49" fmla="*/ 103 h 254"/>
                <a:gd name="T50" fmla="*/ 123 w 310"/>
                <a:gd name="T51" fmla="*/ 96 h 254"/>
                <a:gd name="T52" fmla="*/ 132 w 310"/>
                <a:gd name="T53" fmla="*/ 94 h 254"/>
                <a:gd name="T54" fmla="*/ 138 w 310"/>
                <a:gd name="T55" fmla="*/ 102 h 254"/>
                <a:gd name="T56" fmla="*/ 140 w 310"/>
                <a:gd name="T57" fmla="*/ 110 h 254"/>
                <a:gd name="T58" fmla="*/ 147 w 310"/>
                <a:gd name="T59" fmla="*/ 108 h 254"/>
                <a:gd name="T60" fmla="*/ 171 w 310"/>
                <a:gd name="T61" fmla="*/ 94 h 254"/>
                <a:gd name="T62" fmla="*/ 165 w 310"/>
                <a:gd name="T63" fmla="*/ 82 h 254"/>
                <a:gd name="T64" fmla="*/ 147 w 310"/>
                <a:gd name="T65" fmla="*/ 69 h 254"/>
                <a:gd name="T66" fmla="*/ 150 w 310"/>
                <a:gd name="T67" fmla="*/ 60 h 254"/>
                <a:gd name="T68" fmla="*/ 156 w 310"/>
                <a:gd name="T69" fmla="*/ 58 h 254"/>
                <a:gd name="T70" fmla="*/ 143 w 310"/>
                <a:gd name="T71" fmla="*/ 35 h 254"/>
                <a:gd name="T72" fmla="*/ 132 w 310"/>
                <a:gd name="T73" fmla="*/ 33 h 254"/>
                <a:gd name="T74" fmla="*/ 125 w 310"/>
                <a:gd name="T75" fmla="*/ 31 h 254"/>
                <a:gd name="T76" fmla="*/ 113 w 310"/>
                <a:gd name="T77" fmla="*/ 19 h 254"/>
                <a:gd name="T78" fmla="*/ 88 w 310"/>
                <a:gd name="T79" fmla="*/ 25 h 254"/>
                <a:gd name="T80" fmla="*/ 95 w 310"/>
                <a:gd name="T81" fmla="*/ 14 h 254"/>
                <a:gd name="T82" fmla="*/ 78 w 310"/>
                <a:gd name="T83" fmla="*/ 10 h 254"/>
                <a:gd name="T84" fmla="*/ 67 w 310"/>
                <a:gd name="T85" fmla="*/ 10 h 254"/>
                <a:gd name="T86" fmla="*/ 38 w 310"/>
                <a:gd name="T87" fmla="*/ 5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4 w 59"/>
                <a:gd name="T1" fmla="*/ 0 h 50"/>
                <a:gd name="T2" fmla="*/ 0 w 59"/>
                <a:gd name="T3" fmla="*/ 5 h 50"/>
                <a:gd name="T4" fmla="*/ 16 w 59"/>
                <a:gd name="T5" fmla="*/ 22 h 50"/>
                <a:gd name="T6" fmla="*/ 27 w 59"/>
                <a:gd name="T7" fmla="*/ 27 h 50"/>
                <a:gd name="T8" fmla="*/ 32 w 59"/>
                <a:gd name="T9" fmla="*/ 16 h 50"/>
                <a:gd name="T10" fmla="*/ 25 w 59"/>
                <a:gd name="T11" fmla="*/ 4 h 50"/>
                <a:gd name="T12" fmla="*/ 14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25 w 86"/>
                <a:gd name="T1" fmla="*/ 4 h 57"/>
                <a:gd name="T2" fmla="*/ 14 w 86"/>
                <a:gd name="T3" fmla="*/ 13 h 57"/>
                <a:gd name="T4" fmla="*/ 2 w 86"/>
                <a:gd name="T5" fmla="*/ 15 h 57"/>
                <a:gd name="T6" fmla="*/ 9 w 86"/>
                <a:gd name="T7" fmla="*/ 31 h 57"/>
                <a:gd name="T8" fmla="*/ 42 w 86"/>
                <a:gd name="T9" fmla="*/ 19 h 57"/>
                <a:gd name="T10" fmla="*/ 49 w 86"/>
                <a:gd name="T11" fmla="*/ 10 h 57"/>
                <a:gd name="T12" fmla="*/ 32 w 86"/>
                <a:gd name="T13" fmla="*/ 4 h 57"/>
                <a:gd name="T14" fmla="*/ 25 w 86"/>
                <a:gd name="T15" fmla="*/ 4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22 w 73"/>
                <a:gd name="T1" fmla="*/ 0 h 34"/>
                <a:gd name="T2" fmla="*/ 5 w 73"/>
                <a:gd name="T3" fmla="*/ 9 h 34"/>
                <a:gd name="T4" fmla="*/ 13 w 73"/>
                <a:gd name="T5" fmla="*/ 18 h 34"/>
                <a:gd name="T6" fmla="*/ 28 w 73"/>
                <a:gd name="T7" fmla="*/ 15 h 34"/>
                <a:gd name="T8" fmla="*/ 35 w 73"/>
                <a:gd name="T9" fmla="*/ 11 h 34"/>
                <a:gd name="T10" fmla="*/ 2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33 w 85"/>
                <a:gd name="T1" fmla="*/ 6 h 45"/>
                <a:gd name="T2" fmla="*/ 16 w 85"/>
                <a:gd name="T3" fmla="*/ 2 h 45"/>
                <a:gd name="T4" fmla="*/ 0 w 85"/>
                <a:gd name="T5" fmla="*/ 11 h 45"/>
                <a:gd name="T6" fmla="*/ 23 w 85"/>
                <a:gd name="T7" fmla="*/ 18 h 45"/>
                <a:gd name="T8" fmla="*/ 36 w 85"/>
                <a:gd name="T9" fmla="*/ 23 h 45"/>
                <a:gd name="T10" fmla="*/ 47 w 85"/>
                <a:gd name="T11" fmla="*/ 11 h 45"/>
                <a:gd name="T12" fmla="*/ 47 w 85"/>
                <a:gd name="T13" fmla="*/ 4 h 45"/>
                <a:gd name="T14" fmla="*/ 36 w 85"/>
                <a:gd name="T15" fmla="*/ 0 h 45"/>
                <a:gd name="T16" fmla="*/ 33 w 85"/>
                <a:gd name="T17" fmla="*/ 6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9 w 58"/>
                <a:gd name="T1" fmla="*/ 2 h 31"/>
                <a:gd name="T2" fmla="*/ 0 w 58"/>
                <a:gd name="T3" fmla="*/ 11 h 31"/>
                <a:gd name="T4" fmla="*/ 11 w 58"/>
                <a:gd name="T5" fmla="*/ 17 h 31"/>
                <a:gd name="T6" fmla="*/ 16 w 58"/>
                <a:gd name="T7" fmla="*/ 12 h 31"/>
                <a:gd name="T8" fmla="*/ 30 w 58"/>
                <a:gd name="T9" fmla="*/ 7 h 31"/>
                <a:gd name="T10" fmla="*/ 25 w 58"/>
                <a:gd name="T11" fmla="*/ 0 h 31"/>
                <a:gd name="T12" fmla="*/ 9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2 w 152"/>
                <a:gd name="T1" fmla="*/ 0 h 102"/>
                <a:gd name="T2" fmla="*/ 8 w 152"/>
                <a:gd name="T3" fmla="*/ 4 h 102"/>
                <a:gd name="T4" fmla="*/ 2 w 152"/>
                <a:gd name="T5" fmla="*/ 22 h 102"/>
                <a:gd name="T6" fmla="*/ 7 w 152"/>
                <a:gd name="T7" fmla="*/ 32 h 102"/>
                <a:gd name="T8" fmla="*/ 0 w 152"/>
                <a:gd name="T9" fmla="*/ 41 h 102"/>
                <a:gd name="T10" fmla="*/ 32 w 152"/>
                <a:gd name="T11" fmla="*/ 49 h 102"/>
                <a:gd name="T12" fmla="*/ 47 w 152"/>
                <a:gd name="T13" fmla="*/ 52 h 102"/>
                <a:gd name="T14" fmla="*/ 86 w 152"/>
                <a:gd name="T15" fmla="*/ 49 h 102"/>
                <a:gd name="T16" fmla="*/ 43 w 152"/>
                <a:gd name="T17" fmla="*/ 40 h 102"/>
                <a:gd name="T18" fmla="*/ 31 w 152"/>
                <a:gd name="T19" fmla="*/ 35 h 102"/>
                <a:gd name="T20" fmla="*/ 25 w 152"/>
                <a:gd name="T21" fmla="*/ 29 h 102"/>
                <a:gd name="T22" fmla="*/ 29 w 152"/>
                <a:gd name="T23" fmla="*/ 20 h 102"/>
                <a:gd name="T24" fmla="*/ 22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8 w 34"/>
                <a:gd name="T1" fmla="*/ 0 h 20"/>
                <a:gd name="T2" fmla="*/ 13 w 34"/>
                <a:gd name="T3" fmla="*/ 11 h 20"/>
                <a:gd name="T4" fmla="*/ 2 w 34"/>
                <a:gd name="T5" fmla="*/ 11 h 20"/>
                <a:gd name="T6" fmla="*/ 2 w 34"/>
                <a:gd name="T7" fmla="*/ 4 h 20"/>
                <a:gd name="T8" fmla="*/ 18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6 w 21"/>
                <a:gd name="T3" fmla="*/ 9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8 w 51"/>
                <a:gd name="T1" fmla="*/ 0 h 24"/>
                <a:gd name="T2" fmla="*/ 4 w 51"/>
                <a:gd name="T3" fmla="*/ 11 h 24"/>
                <a:gd name="T4" fmla="*/ 16 w 51"/>
                <a:gd name="T5" fmla="*/ 14 h 24"/>
                <a:gd name="T6" fmla="*/ 19 w 51"/>
                <a:gd name="T7" fmla="*/ 2 h 24"/>
                <a:gd name="T8" fmla="*/ 8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16 w 929"/>
                <a:gd name="T1" fmla="*/ 31 h 462"/>
                <a:gd name="T2" fmla="*/ 3 w 929"/>
                <a:gd name="T3" fmla="*/ 52 h 462"/>
                <a:gd name="T4" fmla="*/ 20 w 929"/>
                <a:gd name="T5" fmla="*/ 56 h 462"/>
                <a:gd name="T6" fmla="*/ 9 w 929"/>
                <a:gd name="T7" fmla="*/ 65 h 462"/>
                <a:gd name="T8" fmla="*/ 58 w 929"/>
                <a:gd name="T9" fmla="*/ 76 h 462"/>
                <a:gd name="T10" fmla="*/ 79 w 929"/>
                <a:gd name="T11" fmla="*/ 73 h 462"/>
                <a:gd name="T12" fmla="*/ 140 w 929"/>
                <a:gd name="T13" fmla="*/ 43 h 462"/>
                <a:gd name="T14" fmla="*/ 169 w 929"/>
                <a:gd name="T15" fmla="*/ 37 h 462"/>
                <a:gd name="T16" fmla="*/ 182 w 929"/>
                <a:gd name="T17" fmla="*/ 45 h 462"/>
                <a:gd name="T18" fmla="*/ 153 w 929"/>
                <a:gd name="T19" fmla="*/ 49 h 462"/>
                <a:gd name="T20" fmla="*/ 136 w 929"/>
                <a:gd name="T21" fmla="*/ 63 h 462"/>
                <a:gd name="T22" fmla="*/ 142 w 929"/>
                <a:gd name="T23" fmla="*/ 67 h 462"/>
                <a:gd name="T24" fmla="*/ 146 w 929"/>
                <a:gd name="T25" fmla="*/ 88 h 462"/>
                <a:gd name="T26" fmla="*/ 196 w 929"/>
                <a:gd name="T27" fmla="*/ 108 h 462"/>
                <a:gd name="T28" fmla="*/ 189 w 929"/>
                <a:gd name="T29" fmla="*/ 118 h 462"/>
                <a:gd name="T30" fmla="*/ 207 w 929"/>
                <a:gd name="T31" fmla="*/ 138 h 462"/>
                <a:gd name="T32" fmla="*/ 196 w 929"/>
                <a:gd name="T33" fmla="*/ 149 h 462"/>
                <a:gd name="T34" fmla="*/ 182 w 929"/>
                <a:gd name="T35" fmla="*/ 165 h 462"/>
                <a:gd name="T36" fmla="*/ 165 w 929"/>
                <a:gd name="T37" fmla="*/ 182 h 462"/>
                <a:gd name="T38" fmla="*/ 164 w 929"/>
                <a:gd name="T39" fmla="*/ 236 h 462"/>
                <a:gd name="T40" fmla="*/ 187 w 929"/>
                <a:gd name="T41" fmla="*/ 250 h 462"/>
                <a:gd name="T42" fmla="*/ 218 w 929"/>
                <a:gd name="T43" fmla="*/ 252 h 462"/>
                <a:gd name="T44" fmla="*/ 232 w 929"/>
                <a:gd name="T45" fmla="*/ 237 h 462"/>
                <a:gd name="T46" fmla="*/ 284 w 929"/>
                <a:gd name="T47" fmla="*/ 200 h 462"/>
                <a:gd name="T48" fmla="*/ 321 w 929"/>
                <a:gd name="T49" fmla="*/ 187 h 462"/>
                <a:gd name="T50" fmla="*/ 363 w 929"/>
                <a:gd name="T51" fmla="*/ 173 h 462"/>
                <a:gd name="T52" fmla="*/ 404 w 929"/>
                <a:gd name="T53" fmla="*/ 163 h 462"/>
                <a:gd name="T54" fmla="*/ 428 w 929"/>
                <a:gd name="T55" fmla="*/ 146 h 462"/>
                <a:gd name="T56" fmla="*/ 449 w 929"/>
                <a:gd name="T57" fmla="*/ 112 h 462"/>
                <a:gd name="T58" fmla="*/ 450 w 929"/>
                <a:gd name="T59" fmla="*/ 86 h 462"/>
                <a:gd name="T60" fmla="*/ 450 w 929"/>
                <a:gd name="T61" fmla="*/ 70 h 462"/>
                <a:gd name="T62" fmla="*/ 467 w 929"/>
                <a:gd name="T63" fmla="*/ 50 h 462"/>
                <a:gd name="T64" fmla="*/ 491 w 929"/>
                <a:gd name="T65" fmla="*/ 52 h 462"/>
                <a:gd name="T66" fmla="*/ 518 w 929"/>
                <a:gd name="T67" fmla="*/ 29 h 462"/>
                <a:gd name="T68" fmla="*/ 498 w 929"/>
                <a:gd name="T69" fmla="*/ 31 h 462"/>
                <a:gd name="T70" fmla="*/ 476 w 929"/>
                <a:gd name="T71" fmla="*/ 25 h 462"/>
                <a:gd name="T72" fmla="*/ 446 w 929"/>
                <a:gd name="T73" fmla="*/ 12 h 462"/>
                <a:gd name="T74" fmla="*/ 360 w 929"/>
                <a:gd name="T75" fmla="*/ 14 h 462"/>
                <a:gd name="T76" fmla="*/ 328 w 929"/>
                <a:gd name="T77" fmla="*/ 21 h 462"/>
                <a:gd name="T78" fmla="*/ 312 w 929"/>
                <a:gd name="T79" fmla="*/ 21 h 462"/>
                <a:gd name="T80" fmla="*/ 290 w 929"/>
                <a:gd name="T81" fmla="*/ 30 h 462"/>
                <a:gd name="T82" fmla="*/ 268 w 929"/>
                <a:gd name="T83" fmla="*/ 16 h 462"/>
                <a:gd name="T84" fmla="*/ 243 w 929"/>
                <a:gd name="T85" fmla="*/ 22 h 462"/>
                <a:gd name="T86" fmla="*/ 205 w 929"/>
                <a:gd name="T87" fmla="*/ 29 h 462"/>
                <a:gd name="T88" fmla="*/ 230 w 929"/>
                <a:gd name="T89" fmla="*/ 21 h 462"/>
                <a:gd name="T90" fmla="*/ 198 w 929"/>
                <a:gd name="T91" fmla="*/ 4 h 462"/>
                <a:gd name="T92" fmla="*/ 187 w 929"/>
                <a:gd name="T93" fmla="*/ 1 h 462"/>
                <a:gd name="T94" fmla="*/ 176 w 929"/>
                <a:gd name="T95" fmla="*/ 4 h 462"/>
                <a:gd name="T96" fmla="*/ 135 w 929"/>
                <a:gd name="T97" fmla="*/ 9 h 462"/>
                <a:gd name="T98" fmla="*/ 90 w 929"/>
                <a:gd name="T99" fmla="*/ 16 h 462"/>
                <a:gd name="T100" fmla="*/ 61 w 929"/>
                <a:gd name="T101" fmla="*/ 14 h 462"/>
                <a:gd name="T102" fmla="*/ 64 w 929"/>
                <a:gd name="T103" fmla="*/ 38 h 462"/>
                <a:gd name="T104" fmla="*/ 58 w 929"/>
                <a:gd name="T105" fmla="*/ 29 h 462"/>
                <a:gd name="T106" fmla="*/ 34 w 929"/>
                <a:gd name="T107" fmla="*/ 2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57 w 172"/>
                <a:gd name="T1" fmla="*/ 5 h 72"/>
                <a:gd name="T2" fmla="*/ 36 w 172"/>
                <a:gd name="T3" fmla="*/ 2 h 72"/>
                <a:gd name="T4" fmla="*/ 30 w 172"/>
                <a:gd name="T5" fmla="*/ 0 h 72"/>
                <a:gd name="T6" fmla="*/ 0 w 172"/>
                <a:gd name="T7" fmla="*/ 16 h 72"/>
                <a:gd name="T8" fmla="*/ 16 w 172"/>
                <a:gd name="T9" fmla="*/ 23 h 72"/>
                <a:gd name="T10" fmla="*/ 23 w 172"/>
                <a:gd name="T11" fmla="*/ 34 h 72"/>
                <a:gd name="T12" fmla="*/ 36 w 172"/>
                <a:gd name="T13" fmla="*/ 38 h 72"/>
                <a:gd name="T14" fmla="*/ 43 w 172"/>
                <a:gd name="T15" fmla="*/ 41 h 72"/>
                <a:gd name="T16" fmla="*/ 72 w 172"/>
                <a:gd name="T17" fmla="*/ 34 h 72"/>
                <a:gd name="T18" fmla="*/ 95 w 172"/>
                <a:gd name="T19" fmla="*/ 25 h 72"/>
                <a:gd name="T20" fmla="*/ 82 w 172"/>
                <a:gd name="T21" fmla="*/ 11 h 72"/>
                <a:gd name="T22" fmla="*/ 75 w 172"/>
                <a:gd name="T23" fmla="*/ 2 h 72"/>
                <a:gd name="T24" fmla="*/ 57 w 172"/>
                <a:gd name="T25" fmla="*/ 5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08 w 206"/>
                <a:gd name="T1" fmla="*/ 4 h 85"/>
                <a:gd name="T2" fmla="*/ 59 w 206"/>
                <a:gd name="T3" fmla="*/ 5 h 85"/>
                <a:gd name="T4" fmla="*/ 62 w 206"/>
                <a:gd name="T5" fmla="*/ 14 h 85"/>
                <a:gd name="T6" fmla="*/ 61 w 206"/>
                <a:gd name="T7" fmla="*/ 18 h 85"/>
                <a:gd name="T8" fmla="*/ 50 w 206"/>
                <a:gd name="T9" fmla="*/ 15 h 85"/>
                <a:gd name="T10" fmla="*/ 44 w 206"/>
                <a:gd name="T11" fmla="*/ 10 h 85"/>
                <a:gd name="T12" fmla="*/ 13 w 206"/>
                <a:gd name="T13" fmla="*/ 15 h 85"/>
                <a:gd name="T14" fmla="*/ 17 w 206"/>
                <a:gd name="T15" fmla="*/ 27 h 85"/>
                <a:gd name="T16" fmla="*/ 31 w 206"/>
                <a:gd name="T17" fmla="*/ 29 h 85"/>
                <a:gd name="T18" fmla="*/ 42 w 206"/>
                <a:gd name="T19" fmla="*/ 40 h 85"/>
                <a:gd name="T20" fmla="*/ 50 w 206"/>
                <a:gd name="T21" fmla="*/ 47 h 85"/>
                <a:gd name="T22" fmla="*/ 62 w 206"/>
                <a:gd name="T23" fmla="*/ 37 h 85"/>
                <a:gd name="T24" fmla="*/ 68 w 206"/>
                <a:gd name="T25" fmla="*/ 33 h 85"/>
                <a:gd name="T26" fmla="*/ 72 w 206"/>
                <a:gd name="T27" fmla="*/ 26 h 85"/>
                <a:gd name="T28" fmla="*/ 95 w 206"/>
                <a:gd name="T29" fmla="*/ 19 h 85"/>
                <a:gd name="T30" fmla="*/ 106 w 206"/>
                <a:gd name="T31" fmla="*/ 17 h 85"/>
                <a:gd name="T32" fmla="*/ 113 w 206"/>
                <a:gd name="T33" fmla="*/ 15 h 85"/>
                <a:gd name="T34" fmla="*/ 108 w 206"/>
                <a:gd name="T35" fmla="*/ 4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0 w 64"/>
                <a:gd name="T1" fmla="*/ 4 h 28"/>
                <a:gd name="T2" fmla="*/ 5 w 64"/>
                <a:gd name="T3" fmla="*/ 2 h 28"/>
                <a:gd name="T4" fmla="*/ 14 w 64"/>
                <a:gd name="T5" fmla="*/ 16 h 28"/>
                <a:gd name="T6" fmla="*/ 31 w 64"/>
                <a:gd name="T7" fmla="*/ 8 h 28"/>
                <a:gd name="T8" fmla="*/ 20 w 64"/>
                <a:gd name="T9" fmla="*/ 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13 w 146"/>
                <a:gd name="T1" fmla="*/ 11 h 176"/>
                <a:gd name="T2" fmla="*/ 0 w 146"/>
                <a:gd name="T3" fmla="*/ 14 h 176"/>
                <a:gd name="T4" fmla="*/ 7 w 146"/>
                <a:gd name="T5" fmla="*/ 24 h 176"/>
                <a:gd name="T6" fmla="*/ 19 w 146"/>
                <a:gd name="T7" fmla="*/ 49 h 176"/>
                <a:gd name="T8" fmla="*/ 29 w 146"/>
                <a:gd name="T9" fmla="*/ 51 h 176"/>
                <a:gd name="T10" fmla="*/ 28 w 146"/>
                <a:gd name="T11" fmla="*/ 60 h 176"/>
                <a:gd name="T12" fmla="*/ 16 w 146"/>
                <a:gd name="T13" fmla="*/ 64 h 176"/>
                <a:gd name="T14" fmla="*/ 9 w 146"/>
                <a:gd name="T15" fmla="*/ 74 h 176"/>
                <a:gd name="T16" fmla="*/ 10 w 146"/>
                <a:gd name="T17" fmla="*/ 77 h 176"/>
                <a:gd name="T18" fmla="*/ 16 w 146"/>
                <a:gd name="T19" fmla="*/ 80 h 176"/>
                <a:gd name="T20" fmla="*/ 10 w 146"/>
                <a:gd name="T21" fmla="*/ 95 h 176"/>
                <a:gd name="T22" fmla="*/ 11 w 146"/>
                <a:gd name="T23" fmla="*/ 98 h 176"/>
                <a:gd name="T24" fmla="*/ 19 w 146"/>
                <a:gd name="T25" fmla="*/ 96 h 176"/>
                <a:gd name="T26" fmla="*/ 32 w 146"/>
                <a:gd name="T27" fmla="*/ 95 h 176"/>
                <a:gd name="T28" fmla="*/ 52 w 146"/>
                <a:gd name="T29" fmla="*/ 96 h 176"/>
                <a:gd name="T30" fmla="*/ 61 w 146"/>
                <a:gd name="T31" fmla="*/ 95 h 176"/>
                <a:gd name="T32" fmla="*/ 68 w 146"/>
                <a:gd name="T33" fmla="*/ 93 h 176"/>
                <a:gd name="T34" fmla="*/ 72 w 146"/>
                <a:gd name="T35" fmla="*/ 80 h 176"/>
                <a:gd name="T36" fmla="*/ 81 w 146"/>
                <a:gd name="T37" fmla="*/ 75 h 176"/>
                <a:gd name="T38" fmla="*/ 61 w 146"/>
                <a:gd name="T39" fmla="*/ 62 h 176"/>
                <a:gd name="T40" fmla="*/ 49 w 146"/>
                <a:gd name="T41" fmla="*/ 47 h 176"/>
                <a:gd name="T42" fmla="*/ 46 w 146"/>
                <a:gd name="T43" fmla="*/ 39 h 176"/>
                <a:gd name="T44" fmla="*/ 36 w 146"/>
                <a:gd name="T45" fmla="*/ 35 h 176"/>
                <a:gd name="T46" fmla="*/ 48 w 146"/>
                <a:gd name="T47" fmla="*/ 26 h 176"/>
                <a:gd name="T48" fmla="*/ 36 w 146"/>
                <a:gd name="T49" fmla="*/ 17 h 176"/>
                <a:gd name="T50" fmla="*/ 39 w 146"/>
                <a:gd name="T51" fmla="*/ 8 h 176"/>
                <a:gd name="T52" fmla="*/ 25 w 146"/>
                <a:gd name="T53" fmla="*/ 1 h 176"/>
                <a:gd name="T54" fmla="*/ 16 w 146"/>
                <a:gd name="T55" fmla="*/ 5 h 176"/>
                <a:gd name="T56" fmla="*/ 13 w 146"/>
                <a:gd name="T57" fmla="*/ 11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33 w 92"/>
                <a:gd name="T1" fmla="*/ 3 h 92"/>
                <a:gd name="T2" fmla="*/ 47 w 92"/>
                <a:gd name="T3" fmla="*/ 4 h 92"/>
                <a:gd name="T4" fmla="*/ 52 w 92"/>
                <a:gd name="T5" fmla="*/ 14 h 92"/>
                <a:gd name="T6" fmla="*/ 44 w 92"/>
                <a:gd name="T7" fmla="*/ 26 h 92"/>
                <a:gd name="T8" fmla="*/ 26 w 92"/>
                <a:gd name="T9" fmla="*/ 41 h 92"/>
                <a:gd name="T10" fmla="*/ 11 w 92"/>
                <a:gd name="T11" fmla="*/ 50 h 92"/>
                <a:gd name="T12" fmla="*/ 5 w 92"/>
                <a:gd name="T13" fmla="*/ 39 h 92"/>
                <a:gd name="T14" fmla="*/ 11 w 92"/>
                <a:gd name="T15" fmla="*/ 35 h 92"/>
                <a:gd name="T16" fmla="*/ 8 w 92"/>
                <a:gd name="T17" fmla="*/ 25 h 92"/>
                <a:gd name="T18" fmla="*/ 23 w 92"/>
                <a:gd name="T19" fmla="*/ 16 h 92"/>
                <a:gd name="T20" fmla="*/ 33 w 92"/>
                <a:gd name="T21" fmla="*/ 3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19 w 633"/>
                <a:gd name="T1" fmla="*/ 6 h 660"/>
                <a:gd name="T2" fmla="*/ 99 w 633"/>
                <a:gd name="T3" fmla="*/ 11 h 660"/>
                <a:gd name="T4" fmla="*/ 81 w 633"/>
                <a:gd name="T5" fmla="*/ 29 h 660"/>
                <a:gd name="T6" fmla="*/ 58 w 633"/>
                <a:gd name="T7" fmla="*/ 33 h 660"/>
                <a:gd name="T8" fmla="*/ 47 w 633"/>
                <a:gd name="T9" fmla="*/ 42 h 660"/>
                <a:gd name="T10" fmla="*/ 38 w 633"/>
                <a:gd name="T11" fmla="*/ 65 h 660"/>
                <a:gd name="T12" fmla="*/ 20 w 633"/>
                <a:gd name="T13" fmla="*/ 94 h 660"/>
                <a:gd name="T14" fmla="*/ 0 w 633"/>
                <a:gd name="T15" fmla="*/ 101 h 660"/>
                <a:gd name="T16" fmla="*/ 40 w 633"/>
                <a:gd name="T17" fmla="*/ 182 h 660"/>
                <a:gd name="T18" fmla="*/ 67 w 633"/>
                <a:gd name="T19" fmla="*/ 240 h 660"/>
                <a:gd name="T20" fmla="*/ 81 w 633"/>
                <a:gd name="T21" fmla="*/ 249 h 660"/>
                <a:gd name="T22" fmla="*/ 94 w 633"/>
                <a:gd name="T23" fmla="*/ 254 h 660"/>
                <a:gd name="T24" fmla="*/ 128 w 633"/>
                <a:gd name="T25" fmla="*/ 242 h 660"/>
                <a:gd name="T26" fmla="*/ 142 w 633"/>
                <a:gd name="T27" fmla="*/ 238 h 660"/>
                <a:gd name="T28" fmla="*/ 168 w 633"/>
                <a:gd name="T29" fmla="*/ 254 h 660"/>
                <a:gd name="T30" fmla="*/ 182 w 633"/>
                <a:gd name="T31" fmla="*/ 296 h 660"/>
                <a:gd name="T32" fmla="*/ 189 w 633"/>
                <a:gd name="T33" fmla="*/ 294 h 660"/>
                <a:gd name="T34" fmla="*/ 193 w 633"/>
                <a:gd name="T35" fmla="*/ 287 h 660"/>
                <a:gd name="T36" fmla="*/ 207 w 633"/>
                <a:gd name="T37" fmla="*/ 308 h 660"/>
                <a:gd name="T38" fmla="*/ 227 w 633"/>
                <a:gd name="T39" fmla="*/ 321 h 660"/>
                <a:gd name="T40" fmla="*/ 244 w 633"/>
                <a:gd name="T41" fmla="*/ 339 h 660"/>
                <a:gd name="T42" fmla="*/ 249 w 633"/>
                <a:gd name="T43" fmla="*/ 346 h 660"/>
                <a:gd name="T44" fmla="*/ 255 w 633"/>
                <a:gd name="T45" fmla="*/ 350 h 660"/>
                <a:gd name="T46" fmla="*/ 271 w 633"/>
                <a:gd name="T47" fmla="*/ 368 h 660"/>
                <a:gd name="T48" fmla="*/ 276 w 633"/>
                <a:gd name="T49" fmla="*/ 355 h 660"/>
                <a:gd name="T50" fmla="*/ 303 w 633"/>
                <a:gd name="T51" fmla="*/ 371 h 660"/>
                <a:gd name="T52" fmla="*/ 329 w 633"/>
                <a:gd name="T53" fmla="*/ 368 h 660"/>
                <a:gd name="T54" fmla="*/ 345 w 633"/>
                <a:gd name="T55" fmla="*/ 299 h 660"/>
                <a:gd name="T56" fmla="*/ 354 w 633"/>
                <a:gd name="T57" fmla="*/ 260 h 660"/>
                <a:gd name="T58" fmla="*/ 347 w 633"/>
                <a:gd name="T59" fmla="*/ 206 h 660"/>
                <a:gd name="T60" fmla="*/ 300 w 633"/>
                <a:gd name="T61" fmla="*/ 152 h 660"/>
                <a:gd name="T62" fmla="*/ 296 w 633"/>
                <a:gd name="T63" fmla="*/ 132 h 660"/>
                <a:gd name="T64" fmla="*/ 258 w 633"/>
                <a:gd name="T65" fmla="*/ 101 h 660"/>
                <a:gd name="T66" fmla="*/ 264 w 633"/>
                <a:gd name="T67" fmla="*/ 87 h 660"/>
                <a:gd name="T68" fmla="*/ 255 w 633"/>
                <a:gd name="T69" fmla="*/ 74 h 660"/>
                <a:gd name="T70" fmla="*/ 234 w 633"/>
                <a:gd name="T71" fmla="*/ 44 h 660"/>
                <a:gd name="T72" fmla="*/ 220 w 633"/>
                <a:gd name="T73" fmla="*/ 17 h 660"/>
                <a:gd name="T74" fmla="*/ 218 w 633"/>
                <a:gd name="T75" fmla="*/ 11 h 660"/>
                <a:gd name="T76" fmla="*/ 204 w 633"/>
                <a:gd name="T77" fmla="*/ 85 h 660"/>
                <a:gd name="T78" fmla="*/ 182 w 633"/>
                <a:gd name="T79" fmla="*/ 65 h 660"/>
                <a:gd name="T80" fmla="*/ 164 w 633"/>
                <a:gd name="T81" fmla="*/ 62 h 660"/>
                <a:gd name="T82" fmla="*/ 153 w 633"/>
                <a:gd name="T83" fmla="*/ 49 h 660"/>
                <a:gd name="T84" fmla="*/ 148 w 633"/>
                <a:gd name="T85" fmla="*/ 35 h 660"/>
                <a:gd name="T86" fmla="*/ 155 w 633"/>
                <a:gd name="T87" fmla="*/ 31 h 660"/>
                <a:gd name="T88" fmla="*/ 135 w 633"/>
                <a:gd name="T89" fmla="*/ 11 h 660"/>
                <a:gd name="T90" fmla="*/ 121 w 633"/>
                <a:gd name="T91" fmla="*/ 6 h 660"/>
                <a:gd name="T92" fmla="*/ 115 w 633"/>
                <a:gd name="T93" fmla="*/ 4 h 660"/>
                <a:gd name="T94" fmla="*/ 119 w 633"/>
                <a:gd name="T95" fmla="*/ 6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47 w 426"/>
                <a:gd name="T1" fmla="*/ 34 h 280"/>
                <a:gd name="T2" fmla="*/ 38 w 426"/>
                <a:gd name="T3" fmla="*/ 20 h 280"/>
                <a:gd name="T4" fmla="*/ 36 w 426"/>
                <a:gd name="T5" fmla="*/ 9 h 280"/>
                <a:gd name="T6" fmla="*/ 29 w 426"/>
                <a:gd name="T7" fmla="*/ 7 h 280"/>
                <a:gd name="T8" fmla="*/ 9 w 426"/>
                <a:gd name="T9" fmla="*/ 9 h 280"/>
                <a:gd name="T10" fmla="*/ 25 w 426"/>
                <a:gd name="T11" fmla="*/ 23 h 280"/>
                <a:gd name="T12" fmla="*/ 27 w 426"/>
                <a:gd name="T13" fmla="*/ 29 h 280"/>
                <a:gd name="T14" fmla="*/ 13 w 426"/>
                <a:gd name="T15" fmla="*/ 38 h 280"/>
                <a:gd name="T16" fmla="*/ 49 w 426"/>
                <a:gd name="T17" fmla="*/ 52 h 280"/>
                <a:gd name="T18" fmla="*/ 70 w 426"/>
                <a:gd name="T19" fmla="*/ 63 h 280"/>
                <a:gd name="T20" fmla="*/ 72 w 426"/>
                <a:gd name="T21" fmla="*/ 70 h 280"/>
                <a:gd name="T22" fmla="*/ 79 w 426"/>
                <a:gd name="T23" fmla="*/ 74 h 280"/>
                <a:gd name="T24" fmla="*/ 83 w 426"/>
                <a:gd name="T25" fmla="*/ 88 h 280"/>
                <a:gd name="T26" fmla="*/ 74 w 426"/>
                <a:gd name="T27" fmla="*/ 110 h 280"/>
                <a:gd name="T28" fmla="*/ 101 w 426"/>
                <a:gd name="T29" fmla="*/ 106 h 280"/>
                <a:gd name="T30" fmla="*/ 108 w 426"/>
                <a:gd name="T31" fmla="*/ 122 h 280"/>
                <a:gd name="T32" fmla="*/ 121 w 426"/>
                <a:gd name="T33" fmla="*/ 126 h 280"/>
                <a:gd name="T34" fmla="*/ 128 w 426"/>
                <a:gd name="T35" fmla="*/ 128 h 280"/>
                <a:gd name="T36" fmla="*/ 142 w 426"/>
                <a:gd name="T37" fmla="*/ 126 h 280"/>
                <a:gd name="T38" fmla="*/ 155 w 426"/>
                <a:gd name="T39" fmla="*/ 110 h 280"/>
                <a:gd name="T40" fmla="*/ 189 w 426"/>
                <a:gd name="T41" fmla="*/ 142 h 280"/>
                <a:gd name="T42" fmla="*/ 204 w 426"/>
                <a:gd name="T43" fmla="*/ 158 h 280"/>
                <a:gd name="T44" fmla="*/ 202 w 426"/>
                <a:gd name="T45" fmla="*/ 126 h 280"/>
                <a:gd name="T46" fmla="*/ 189 w 426"/>
                <a:gd name="T47" fmla="*/ 113 h 280"/>
                <a:gd name="T48" fmla="*/ 209 w 426"/>
                <a:gd name="T49" fmla="*/ 95 h 280"/>
                <a:gd name="T50" fmla="*/ 229 w 426"/>
                <a:gd name="T51" fmla="*/ 88 h 280"/>
                <a:gd name="T52" fmla="*/ 236 w 426"/>
                <a:gd name="T53" fmla="*/ 86 h 280"/>
                <a:gd name="T54" fmla="*/ 238 w 426"/>
                <a:gd name="T55" fmla="*/ 79 h 280"/>
                <a:gd name="T56" fmla="*/ 200 w 426"/>
                <a:gd name="T57" fmla="*/ 83 h 280"/>
                <a:gd name="T58" fmla="*/ 171 w 426"/>
                <a:gd name="T59" fmla="*/ 79 h 280"/>
                <a:gd name="T60" fmla="*/ 168 w 426"/>
                <a:gd name="T61" fmla="*/ 72 h 280"/>
                <a:gd name="T62" fmla="*/ 164 w 426"/>
                <a:gd name="T63" fmla="*/ 65 h 280"/>
                <a:gd name="T64" fmla="*/ 124 w 426"/>
                <a:gd name="T65" fmla="*/ 45 h 280"/>
                <a:gd name="T66" fmla="*/ 90 w 426"/>
                <a:gd name="T67" fmla="*/ 34 h 280"/>
                <a:gd name="T68" fmla="*/ 76 w 426"/>
                <a:gd name="T69" fmla="*/ 29 h 280"/>
                <a:gd name="T70" fmla="*/ 45 w 426"/>
                <a:gd name="T71" fmla="*/ 29 h 280"/>
                <a:gd name="T72" fmla="*/ 38 w 426"/>
                <a:gd name="T73" fmla="*/ 18 h 280"/>
                <a:gd name="T74" fmla="*/ 38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989898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1 w 416"/>
                <a:gd name="T3" fmla="*/ 21 h 282"/>
                <a:gd name="T4" fmla="*/ 16 w 416"/>
                <a:gd name="T5" fmla="*/ 28 h 282"/>
                <a:gd name="T6" fmla="*/ 47 w 416"/>
                <a:gd name="T7" fmla="*/ 50 h 282"/>
                <a:gd name="T8" fmla="*/ 67 w 416"/>
                <a:gd name="T9" fmla="*/ 64 h 282"/>
                <a:gd name="T10" fmla="*/ 74 w 416"/>
                <a:gd name="T11" fmla="*/ 68 h 282"/>
                <a:gd name="T12" fmla="*/ 76 w 416"/>
                <a:gd name="T13" fmla="*/ 94 h 282"/>
                <a:gd name="T14" fmla="*/ 65 w 416"/>
                <a:gd name="T15" fmla="*/ 112 h 282"/>
                <a:gd name="T16" fmla="*/ 76 w 416"/>
                <a:gd name="T17" fmla="*/ 110 h 282"/>
                <a:gd name="T18" fmla="*/ 83 w 416"/>
                <a:gd name="T19" fmla="*/ 106 h 282"/>
                <a:gd name="T20" fmla="*/ 90 w 416"/>
                <a:gd name="T21" fmla="*/ 112 h 282"/>
                <a:gd name="T22" fmla="*/ 103 w 416"/>
                <a:gd name="T23" fmla="*/ 121 h 282"/>
                <a:gd name="T24" fmla="*/ 117 w 416"/>
                <a:gd name="T25" fmla="*/ 130 h 282"/>
                <a:gd name="T26" fmla="*/ 134 w 416"/>
                <a:gd name="T27" fmla="*/ 123 h 282"/>
                <a:gd name="T28" fmla="*/ 138 w 416"/>
                <a:gd name="T29" fmla="*/ 110 h 282"/>
                <a:gd name="T30" fmla="*/ 150 w 416"/>
                <a:gd name="T31" fmla="*/ 112 h 282"/>
                <a:gd name="T32" fmla="*/ 163 w 416"/>
                <a:gd name="T33" fmla="*/ 117 h 282"/>
                <a:gd name="T34" fmla="*/ 190 w 416"/>
                <a:gd name="T35" fmla="*/ 157 h 282"/>
                <a:gd name="T36" fmla="*/ 199 w 416"/>
                <a:gd name="T37" fmla="*/ 155 h 282"/>
                <a:gd name="T38" fmla="*/ 197 w 416"/>
                <a:gd name="T39" fmla="*/ 141 h 282"/>
                <a:gd name="T40" fmla="*/ 176 w 416"/>
                <a:gd name="T41" fmla="*/ 110 h 282"/>
                <a:gd name="T42" fmla="*/ 201 w 416"/>
                <a:gd name="T43" fmla="*/ 97 h 282"/>
                <a:gd name="T44" fmla="*/ 228 w 416"/>
                <a:gd name="T45" fmla="*/ 81 h 282"/>
                <a:gd name="T46" fmla="*/ 229 w 416"/>
                <a:gd name="T47" fmla="*/ 67 h 282"/>
                <a:gd name="T48" fmla="*/ 205 w 416"/>
                <a:gd name="T49" fmla="*/ 77 h 282"/>
                <a:gd name="T50" fmla="*/ 172 w 416"/>
                <a:gd name="T51" fmla="*/ 77 h 282"/>
                <a:gd name="T52" fmla="*/ 147 w 416"/>
                <a:gd name="T53" fmla="*/ 55 h 282"/>
                <a:gd name="T54" fmla="*/ 101 w 416"/>
                <a:gd name="T55" fmla="*/ 34 h 282"/>
                <a:gd name="T56" fmla="*/ 74 w 416"/>
                <a:gd name="T57" fmla="*/ 19 h 282"/>
                <a:gd name="T58" fmla="*/ 52 w 416"/>
                <a:gd name="T59" fmla="*/ 23 h 282"/>
                <a:gd name="T60" fmla="*/ 43 w 416"/>
                <a:gd name="T61" fmla="*/ 32 h 282"/>
                <a:gd name="T62" fmla="*/ 31 w 416"/>
                <a:gd name="T63" fmla="*/ 10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8 w 60"/>
                <a:gd name="T1" fmla="*/ 10 h 78"/>
                <a:gd name="T2" fmla="*/ 0 w 60"/>
                <a:gd name="T3" fmla="*/ 10 h 78"/>
                <a:gd name="T4" fmla="*/ 11 w 60"/>
                <a:gd name="T5" fmla="*/ 23 h 78"/>
                <a:gd name="T6" fmla="*/ 16 w 60"/>
                <a:gd name="T7" fmla="*/ 36 h 78"/>
                <a:gd name="T8" fmla="*/ 18 w 60"/>
                <a:gd name="T9" fmla="*/ 43 h 78"/>
                <a:gd name="T10" fmla="*/ 34 w 60"/>
                <a:gd name="T11" fmla="*/ 28 h 78"/>
                <a:gd name="T12" fmla="*/ 18 w 60"/>
                <a:gd name="T13" fmla="*/ 1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26 w 219"/>
                <a:gd name="T1" fmla="*/ 41 h 113"/>
                <a:gd name="T2" fmla="*/ 22 w 219"/>
                <a:gd name="T3" fmla="*/ 35 h 113"/>
                <a:gd name="T4" fmla="*/ 8 w 219"/>
                <a:gd name="T5" fmla="*/ 39 h 113"/>
                <a:gd name="T6" fmla="*/ 22 w 219"/>
                <a:gd name="T7" fmla="*/ 64 h 113"/>
                <a:gd name="T8" fmla="*/ 69 w 219"/>
                <a:gd name="T9" fmla="*/ 50 h 113"/>
                <a:gd name="T10" fmla="*/ 82 w 219"/>
                <a:gd name="T11" fmla="*/ 41 h 113"/>
                <a:gd name="T12" fmla="*/ 96 w 219"/>
                <a:gd name="T13" fmla="*/ 37 h 113"/>
                <a:gd name="T14" fmla="*/ 123 w 219"/>
                <a:gd name="T15" fmla="*/ 11 h 113"/>
                <a:gd name="T16" fmla="*/ 118 w 219"/>
                <a:gd name="T17" fmla="*/ 0 h 113"/>
                <a:gd name="T18" fmla="*/ 100 w 219"/>
                <a:gd name="T19" fmla="*/ 10 h 113"/>
                <a:gd name="T20" fmla="*/ 60 w 219"/>
                <a:gd name="T21" fmla="*/ 23 h 113"/>
                <a:gd name="T22" fmla="*/ 46 w 219"/>
                <a:gd name="T23" fmla="*/ 26 h 113"/>
                <a:gd name="T24" fmla="*/ 33 w 219"/>
                <a:gd name="T25" fmla="*/ 30 h 113"/>
                <a:gd name="T26" fmla="*/ 26 w 219"/>
                <a:gd name="T27" fmla="*/ 41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7 w 139"/>
                <a:gd name="T1" fmla="*/ 34 h 122"/>
                <a:gd name="T2" fmla="*/ 4 w 139"/>
                <a:gd name="T3" fmla="*/ 48 h 122"/>
                <a:gd name="T4" fmla="*/ 0 w 139"/>
                <a:gd name="T5" fmla="*/ 61 h 122"/>
                <a:gd name="T6" fmla="*/ 20 w 139"/>
                <a:gd name="T7" fmla="*/ 66 h 122"/>
                <a:gd name="T8" fmla="*/ 29 w 139"/>
                <a:gd name="T9" fmla="*/ 54 h 122"/>
                <a:gd name="T10" fmla="*/ 70 w 139"/>
                <a:gd name="T11" fmla="*/ 38 h 122"/>
                <a:gd name="T12" fmla="*/ 76 w 139"/>
                <a:gd name="T13" fmla="*/ 25 h 122"/>
                <a:gd name="T14" fmla="*/ 63 w 139"/>
                <a:gd name="T15" fmla="*/ 16 h 122"/>
                <a:gd name="T16" fmla="*/ 56 w 139"/>
                <a:gd name="T17" fmla="*/ 11 h 122"/>
                <a:gd name="T18" fmla="*/ 36 w 139"/>
                <a:gd name="T19" fmla="*/ 7 h 122"/>
                <a:gd name="T20" fmla="*/ 29 w 139"/>
                <a:gd name="T21" fmla="*/ 20 h 122"/>
                <a:gd name="T22" fmla="*/ 7 w 139"/>
                <a:gd name="T23" fmla="*/ 3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7 w 49"/>
                <a:gd name="T1" fmla="*/ 0 h 35"/>
                <a:gd name="T2" fmla="*/ 5 w 49"/>
                <a:gd name="T3" fmla="*/ 6 h 35"/>
                <a:gd name="T4" fmla="*/ 14 w 49"/>
                <a:gd name="T5" fmla="*/ 19 h 35"/>
                <a:gd name="T6" fmla="*/ 22 w 49"/>
                <a:gd name="T7" fmla="*/ 14 h 35"/>
                <a:gd name="T8" fmla="*/ 17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72 w 164"/>
                <a:gd name="T1" fmla="*/ 0 h 268"/>
                <a:gd name="T2" fmla="*/ 59 w 164"/>
                <a:gd name="T3" fmla="*/ 16 h 268"/>
                <a:gd name="T4" fmla="*/ 50 w 164"/>
                <a:gd name="T5" fmla="*/ 36 h 268"/>
                <a:gd name="T6" fmla="*/ 20 w 164"/>
                <a:gd name="T7" fmla="*/ 47 h 268"/>
                <a:gd name="T8" fmla="*/ 16 w 164"/>
                <a:gd name="T9" fmla="*/ 54 h 268"/>
                <a:gd name="T10" fmla="*/ 9 w 164"/>
                <a:gd name="T11" fmla="*/ 56 h 268"/>
                <a:gd name="T12" fmla="*/ 11 w 164"/>
                <a:gd name="T13" fmla="*/ 74 h 268"/>
                <a:gd name="T14" fmla="*/ 16 w 164"/>
                <a:gd name="T15" fmla="*/ 88 h 268"/>
                <a:gd name="T16" fmla="*/ 0 w 164"/>
                <a:gd name="T17" fmla="*/ 113 h 268"/>
                <a:gd name="T18" fmla="*/ 16 w 164"/>
                <a:gd name="T19" fmla="*/ 146 h 268"/>
                <a:gd name="T20" fmla="*/ 29 w 164"/>
                <a:gd name="T21" fmla="*/ 151 h 268"/>
                <a:gd name="T22" fmla="*/ 50 w 164"/>
                <a:gd name="T23" fmla="*/ 122 h 268"/>
                <a:gd name="T24" fmla="*/ 59 w 164"/>
                <a:gd name="T25" fmla="*/ 108 h 268"/>
                <a:gd name="T26" fmla="*/ 72 w 164"/>
                <a:gd name="T27" fmla="*/ 65 h 268"/>
                <a:gd name="T28" fmla="*/ 79 w 164"/>
                <a:gd name="T29" fmla="*/ 43 h 268"/>
                <a:gd name="T30" fmla="*/ 92 w 164"/>
                <a:gd name="T31" fmla="*/ 41 h 268"/>
                <a:gd name="T32" fmla="*/ 72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16 w 66"/>
                <a:gd name="T1" fmla="*/ 0 h 81"/>
                <a:gd name="T2" fmla="*/ 14 w 66"/>
                <a:gd name="T3" fmla="*/ 34 h 81"/>
                <a:gd name="T4" fmla="*/ 16 w 66"/>
                <a:gd name="T5" fmla="*/ 43 h 81"/>
                <a:gd name="T6" fmla="*/ 22 w 66"/>
                <a:gd name="T7" fmla="*/ 45 h 81"/>
                <a:gd name="T8" fmla="*/ 31 w 66"/>
                <a:gd name="T9" fmla="*/ 43 h 81"/>
                <a:gd name="T10" fmla="*/ 16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54 w 148"/>
                <a:gd name="T1" fmla="*/ 0 h 244"/>
                <a:gd name="T2" fmla="*/ 34 w 148"/>
                <a:gd name="T3" fmla="*/ 47 h 244"/>
                <a:gd name="T4" fmla="*/ 20 w 148"/>
                <a:gd name="T5" fmla="*/ 52 h 244"/>
                <a:gd name="T6" fmla="*/ 7 w 148"/>
                <a:gd name="T7" fmla="*/ 61 h 244"/>
                <a:gd name="T8" fmla="*/ 23 w 148"/>
                <a:gd name="T9" fmla="*/ 106 h 244"/>
                <a:gd name="T10" fmla="*/ 29 w 148"/>
                <a:gd name="T11" fmla="*/ 126 h 244"/>
                <a:gd name="T12" fmla="*/ 34 w 148"/>
                <a:gd name="T13" fmla="*/ 133 h 244"/>
                <a:gd name="T14" fmla="*/ 47 w 148"/>
                <a:gd name="T15" fmla="*/ 137 h 244"/>
                <a:gd name="T16" fmla="*/ 54 w 148"/>
                <a:gd name="T17" fmla="*/ 110 h 244"/>
                <a:gd name="T18" fmla="*/ 70 w 148"/>
                <a:gd name="T19" fmla="*/ 95 h 244"/>
                <a:gd name="T20" fmla="*/ 63 w 148"/>
                <a:gd name="T21" fmla="*/ 38 h 244"/>
                <a:gd name="T22" fmla="*/ 79 w 148"/>
                <a:gd name="T23" fmla="*/ 27 h 244"/>
                <a:gd name="T24" fmla="*/ 63 w 148"/>
                <a:gd name="T25" fmla="*/ 11 h 244"/>
                <a:gd name="T26" fmla="*/ 54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27 w 96"/>
                <a:gd name="T1" fmla="*/ 1 h 183"/>
                <a:gd name="T2" fmla="*/ 29 w 96"/>
                <a:gd name="T3" fmla="*/ 19 h 183"/>
                <a:gd name="T4" fmla="*/ 34 w 96"/>
                <a:gd name="T5" fmla="*/ 34 h 183"/>
                <a:gd name="T6" fmla="*/ 35 w 96"/>
                <a:gd name="T7" fmla="*/ 52 h 183"/>
                <a:gd name="T8" fmla="*/ 38 w 96"/>
                <a:gd name="T9" fmla="*/ 59 h 183"/>
                <a:gd name="T10" fmla="*/ 40 w 96"/>
                <a:gd name="T11" fmla="*/ 70 h 183"/>
                <a:gd name="T12" fmla="*/ 32 w 96"/>
                <a:gd name="T13" fmla="*/ 52 h 183"/>
                <a:gd name="T14" fmla="*/ 20 w 96"/>
                <a:gd name="T15" fmla="*/ 43 h 183"/>
                <a:gd name="T16" fmla="*/ 3 w 96"/>
                <a:gd name="T17" fmla="*/ 46 h 183"/>
                <a:gd name="T18" fmla="*/ 5 w 96"/>
                <a:gd name="T19" fmla="*/ 57 h 183"/>
                <a:gd name="T20" fmla="*/ 23 w 96"/>
                <a:gd name="T21" fmla="*/ 64 h 183"/>
                <a:gd name="T22" fmla="*/ 32 w 96"/>
                <a:gd name="T23" fmla="*/ 76 h 183"/>
                <a:gd name="T24" fmla="*/ 40 w 96"/>
                <a:gd name="T25" fmla="*/ 76 h 183"/>
                <a:gd name="T26" fmla="*/ 44 w 96"/>
                <a:gd name="T27" fmla="*/ 84 h 183"/>
                <a:gd name="T28" fmla="*/ 54 w 96"/>
                <a:gd name="T29" fmla="*/ 100 h 183"/>
                <a:gd name="T30" fmla="*/ 46 w 96"/>
                <a:gd name="T31" fmla="*/ 70 h 183"/>
                <a:gd name="T32" fmla="*/ 45 w 96"/>
                <a:gd name="T33" fmla="*/ 52 h 183"/>
                <a:gd name="T34" fmla="*/ 40 w 96"/>
                <a:gd name="T35" fmla="*/ 35 h 183"/>
                <a:gd name="T36" fmla="*/ 35 w 96"/>
                <a:gd name="T37" fmla="*/ 23 h 183"/>
                <a:gd name="T38" fmla="*/ 32 w 96"/>
                <a:gd name="T39" fmla="*/ 11 h 183"/>
                <a:gd name="T40" fmla="*/ 27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3 w 54"/>
                <a:gd name="T1" fmla="*/ 0 h 175"/>
                <a:gd name="T2" fmla="*/ 0 w 54"/>
                <a:gd name="T3" fmla="*/ 14 h 175"/>
                <a:gd name="T4" fmla="*/ 5 w 54"/>
                <a:gd name="T5" fmla="*/ 30 h 175"/>
                <a:gd name="T6" fmla="*/ 10 w 54"/>
                <a:gd name="T7" fmla="*/ 52 h 175"/>
                <a:gd name="T8" fmla="*/ 19 w 54"/>
                <a:gd name="T9" fmla="*/ 73 h 175"/>
                <a:gd name="T10" fmla="*/ 30 w 54"/>
                <a:gd name="T11" fmla="*/ 98 h 175"/>
                <a:gd name="T12" fmla="*/ 22 w 54"/>
                <a:gd name="T13" fmla="*/ 64 h 175"/>
                <a:gd name="T14" fmla="*/ 19 w 54"/>
                <a:gd name="T15" fmla="*/ 52 h 175"/>
                <a:gd name="T16" fmla="*/ 16 w 54"/>
                <a:gd name="T17" fmla="*/ 34 h 175"/>
                <a:gd name="T18" fmla="*/ 14 w 54"/>
                <a:gd name="T19" fmla="*/ 25 h 175"/>
                <a:gd name="T20" fmla="*/ 9 w 54"/>
                <a:gd name="T21" fmla="*/ 21 h 175"/>
                <a:gd name="T22" fmla="*/ 3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5 w 86"/>
                <a:gd name="T3" fmla="*/ 18 h 73"/>
                <a:gd name="T4" fmla="*/ 13 w 86"/>
                <a:gd name="T5" fmla="*/ 24 h 73"/>
                <a:gd name="T6" fmla="*/ 27 w 86"/>
                <a:gd name="T7" fmla="*/ 27 h 73"/>
                <a:gd name="T8" fmla="*/ 36 w 86"/>
                <a:gd name="T9" fmla="*/ 31 h 73"/>
                <a:gd name="T10" fmla="*/ 42 w 86"/>
                <a:gd name="T11" fmla="*/ 36 h 73"/>
                <a:gd name="T12" fmla="*/ 49 w 86"/>
                <a:gd name="T13" fmla="*/ 38 h 73"/>
                <a:gd name="T14" fmla="*/ 41 w 86"/>
                <a:gd name="T15" fmla="*/ 21 h 73"/>
                <a:gd name="T16" fmla="*/ 36 w 86"/>
                <a:gd name="T17" fmla="*/ 12 h 73"/>
                <a:gd name="T18" fmla="*/ 20 w 86"/>
                <a:gd name="T19" fmla="*/ 13 h 73"/>
                <a:gd name="T20" fmla="*/ 14 w 86"/>
                <a:gd name="T21" fmla="*/ 10 h 73"/>
                <a:gd name="T22" fmla="*/ 4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55 w 111"/>
                <a:gd name="T1" fmla="*/ 0 h 156"/>
                <a:gd name="T2" fmla="*/ 42 w 111"/>
                <a:gd name="T3" fmla="*/ 6 h 156"/>
                <a:gd name="T4" fmla="*/ 13 w 111"/>
                <a:gd name="T5" fmla="*/ 8 h 156"/>
                <a:gd name="T6" fmla="*/ 7 w 111"/>
                <a:gd name="T7" fmla="*/ 19 h 156"/>
                <a:gd name="T8" fmla="*/ 6 w 111"/>
                <a:gd name="T9" fmla="*/ 35 h 156"/>
                <a:gd name="T10" fmla="*/ 7 w 111"/>
                <a:gd name="T11" fmla="*/ 42 h 156"/>
                <a:gd name="T12" fmla="*/ 1 w 111"/>
                <a:gd name="T13" fmla="*/ 50 h 156"/>
                <a:gd name="T14" fmla="*/ 7 w 111"/>
                <a:gd name="T15" fmla="*/ 62 h 156"/>
                <a:gd name="T16" fmla="*/ 13 w 111"/>
                <a:gd name="T17" fmla="*/ 70 h 156"/>
                <a:gd name="T18" fmla="*/ 8 w 111"/>
                <a:gd name="T19" fmla="*/ 81 h 156"/>
                <a:gd name="T20" fmla="*/ 13 w 111"/>
                <a:gd name="T21" fmla="*/ 88 h 156"/>
                <a:gd name="T22" fmla="*/ 23 w 111"/>
                <a:gd name="T23" fmla="*/ 81 h 156"/>
                <a:gd name="T24" fmla="*/ 28 w 111"/>
                <a:gd name="T25" fmla="*/ 53 h 156"/>
                <a:gd name="T26" fmla="*/ 31 w 111"/>
                <a:gd name="T27" fmla="*/ 71 h 156"/>
                <a:gd name="T28" fmla="*/ 37 w 111"/>
                <a:gd name="T29" fmla="*/ 82 h 156"/>
                <a:gd name="T30" fmla="*/ 34 w 111"/>
                <a:gd name="T31" fmla="*/ 63 h 156"/>
                <a:gd name="T32" fmla="*/ 40 w 111"/>
                <a:gd name="T33" fmla="*/ 41 h 156"/>
                <a:gd name="T34" fmla="*/ 39 w 111"/>
                <a:gd name="T35" fmla="*/ 29 h 156"/>
                <a:gd name="T36" fmla="*/ 30 w 111"/>
                <a:gd name="T37" fmla="*/ 34 h 156"/>
                <a:gd name="T38" fmla="*/ 19 w 111"/>
                <a:gd name="T39" fmla="*/ 31 h 156"/>
                <a:gd name="T40" fmla="*/ 23 w 111"/>
                <a:gd name="T41" fmla="*/ 20 h 156"/>
                <a:gd name="T42" fmla="*/ 34 w 111"/>
                <a:gd name="T43" fmla="*/ 20 h 156"/>
                <a:gd name="T44" fmla="*/ 43 w 111"/>
                <a:gd name="T45" fmla="*/ 22 h 156"/>
                <a:gd name="T46" fmla="*/ 55 w 111"/>
                <a:gd name="T47" fmla="*/ 17 h 156"/>
                <a:gd name="T48" fmla="*/ 62 w 111"/>
                <a:gd name="T49" fmla="*/ 8 h 156"/>
                <a:gd name="T50" fmla="*/ 55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7 w 30"/>
                <a:gd name="T1" fmla="*/ 0 h 94"/>
                <a:gd name="T2" fmla="*/ 0 w 30"/>
                <a:gd name="T3" fmla="*/ 9 h 94"/>
                <a:gd name="T4" fmla="*/ 3 w 30"/>
                <a:gd name="T5" fmla="*/ 21 h 94"/>
                <a:gd name="T6" fmla="*/ 1 w 30"/>
                <a:gd name="T7" fmla="*/ 35 h 94"/>
                <a:gd name="T8" fmla="*/ 9 w 30"/>
                <a:gd name="T9" fmla="*/ 54 h 94"/>
                <a:gd name="T10" fmla="*/ 16 w 30"/>
                <a:gd name="T11" fmla="*/ 47 h 94"/>
                <a:gd name="T12" fmla="*/ 12 w 30"/>
                <a:gd name="T13" fmla="*/ 35 h 94"/>
                <a:gd name="T14" fmla="*/ 7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7 w 81"/>
                <a:gd name="T1" fmla="*/ 1 h 158"/>
                <a:gd name="T2" fmla="*/ 0 w 81"/>
                <a:gd name="T3" fmla="*/ 11 h 158"/>
                <a:gd name="T4" fmla="*/ 5 w 81"/>
                <a:gd name="T5" fmla="*/ 28 h 158"/>
                <a:gd name="T6" fmla="*/ 4 w 81"/>
                <a:gd name="T7" fmla="*/ 60 h 158"/>
                <a:gd name="T8" fmla="*/ 10 w 81"/>
                <a:gd name="T9" fmla="*/ 58 h 158"/>
                <a:gd name="T10" fmla="*/ 11 w 81"/>
                <a:gd name="T11" fmla="*/ 64 h 158"/>
                <a:gd name="T12" fmla="*/ 17 w 81"/>
                <a:gd name="T13" fmla="*/ 68 h 158"/>
                <a:gd name="T14" fmla="*/ 22 w 81"/>
                <a:gd name="T15" fmla="*/ 78 h 158"/>
                <a:gd name="T16" fmla="*/ 27 w 81"/>
                <a:gd name="T17" fmla="*/ 72 h 158"/>
                <a:gd name="T18" fmla="*/ 37 w 81"/>
                <a:gd name="T19" fmla="*/ 75 h 158"/>
                <a:gd name="T20" fmla="*/ 35 w 81"/>
                <a:gd name="T21" fmla="*/ 60 h 158"/>
                <a:gd name="T22" fmla="*/ 27 w 81"/>
                <a:gd name="T23" fmla="*/ 58 h 158"/>
                <a:gd name="T24" fmla="*/ 22 w 81"/>
                <a:gd name="T25" fmla="*/ 51 h 158"/>
                <a:gd name="T26" fmla="*/ 19 w 81"/>
                <a:gd name="T27" fmla="*/ 41 h 158"/>
                <a:gd name="T28" fmla="*/ 23 w 81"/>
                <a:gd name="T29" fmla="*/ 30 h 158"/>
                <a:gd name="T30" fmla="*/ 20 w 81"/>
                <a:gd name="T31" fmla="*/ 19 h 158"/>
                <a:gd name="T32" fmla="*/ 24 w 81"/>
                <a:gd name="T33" fmla="*/ 11 h 158"/>
                <a:gd name="T34" fmla="*/ 17 w 81"/>
                <a:gd name="T35" fmla="*/ 2 h 158"/>
                <a:gd name="T36" fmla="*/ 11 w 81"/>
                <a:gd name="T37" fmla="*/ 4 h 158"/>
                <a:gd name="T38" fmla="*/ 7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29 w 85"/>
                <a:gd name="T1" fmla="*/ 0 h 105"/>
                <a:gd name="T2" fmla="*/ 25 w 85"/>
                <a:gd name="T3" fmla="*/ 11 h 105"/>
                <a:gd name="T4" fmla="*/ 18 w 85"/>
                <a:gd name="T5" fmla="*/ 17 h 105"/>
                <a:gd name="T6" fmla="*/ 9 w 85"/>
                <a:gd name="T7" fmla="*/ 20 h 105"/>
                <a:gd name="T8" fmla="*/ 5 w 85"/>
                <a:gd name="T9" fmla="*/ 27 h 105"/>
                <a:gd name="T10" fmla="*/ 2 w 85"/>
                <a:gd name="T11" fmla="*/ 42 h 105"/>
                <a:gd name="T12" fmla="*/ 8 w 85"/>
                <a:gd name="T13" fmla="*/ 40 h 105"/>
                <a:gd name="T14" fmla="*/ 14 w 85"/>
                <a:gd name="T15" fmla="*/ 35 h 105"/>
                <a:gd name="T16" fmla="*/ 20 w 85"/>
                <a:gd name="T17" fmla="*/ 39 h 105"/>
                <a:gd name="T18" fmla="*/ 33 w 85"/>
                <a:gd name="T19" fmla="*/ 56 h 105"/>
                <a:gd name="T20" fmla="*/ 40 w 85"/>
                <a:gd name="T21" fmla="*/ 41 h 105"/>
                <a:gd name="T22" fmla="*/ 48 w 85"/>
                <a:gd name="T23" fmla="*/ 38 h 105"/>
                <a:gd name="T24" fmla="*/ 42 w 85"/>
                <a:gd name="T25" fmla="*/ 22 h 105"/>
                <a:gd name="T26" fmla="*/ 2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4 w 38"/>
                <a:gd name="T1" fmla="*/ 15 h 66"/>
                <a:gd name="T2" fmla="*/ 15 w 38"/>
                <a:gd name="T3" fmla="*/ 36 h 66"/>
                <a:gd name="T4" fmla="*/ 18 w 38"/>
                <a:gd name="T5" fmla="*/ 29 h 66"/>
                <a:gd name="T6" fmla="*/ 22 w 38"/>
                <a:gd name="T7" fmla="*/ 22 h 66"/>
                <a:gd name="T8" fmla="*/ 18 w 38"/>
                <a:gd name="T9" fmla="*/ 14 h 66"/>
                <a:gd name="T10" fmla="*/ 11 w 38"/>
                <a:gd name="T11" fmla="*/ 7 h 66"/>
                <a:gd name="T12" fmla="*/ 6 w 38"/>
                <a:gd name="T13" fmla="*/ 1 h 66"/>
                <a:gd name="T14" fmla="*/ 2 w 38"/>
                <a:gd name="T15" fmla="*/ 7 h 66"/>
                <a:gd name="T16" fmla="*/ 4 w 38"/>
                <a:gd name="T17" fmla="*/ 15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4 w 24"/>
                <a:gd name="T3" fmla="*/ 13 h 23"/>
                <a:gd name="T4" fmla="*/ 14 w 24"/>
                <a:gd name="T5" fmla="*/ 6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5 w 60"/>
                <a:gd name="T1" fmla="*/ 0 h 49"/>
                <a:gd name="T2" fmla="*/ 0 w 60"/>
                <a:gd name="T3" fmla="*/ 11 h 49"/>
                <a:gd name="T4" fmla="*/ 16 w 60"/>
                <a:gd name="T5" fmla="*/ 19 h 49"/>
                <a:gd name="T6" fmla="*/ 24 w 60"/>
                <a:gd name="T7" fmla="*/ 26 h 49"/>
                <a:gd name="T8" fmla="*/ 34 w 60"/>
                <a:gd name="T9" fmla="*/ 24 h 49"/>
                <a:gd name="T10" fmla="*/ 28 w 60"/>
                <a:gd name="T11" fmla="*/ 14 h 49"/>
                <a:gd name="T12" fmla="*/ 16 w 60"/>
                <a:gd name="T13" fmla="*/ 2 h 49"/>
                <a:gd name="T14" fmla="*/ 11 w 60"/>
                <a:gd name="T15" fmla="*/ 9 h 49"/>
                <a:gd name="T16" fmla="*/ 5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4 w 61"/>
                <a:gd name="T1" fmla="*/ 0 h 63"/>
                <a:gd name="T2" fmla="*/ 0 w 61"/>
                <a:gd name="T3" fmla="*/ 7 h 63"/>
                <a:gd name="T4" fmla="*/ 14 w 61"/>
                <a:gd name="T5" fmla="*/ 19 h 63"/>
                <a:gd name="T6" fmla="*/ 20 w 61"/>
                <a:gd name="T7" fmla="*/ 30 h 63"/>
                <a:gd name="T8" fmla="*/ 26 w 61"/>
                <a:gd name="T9" fmla="*/ 35 h 63"/>
                <a:gd name="T10" fmla="*/ 35 w 61"/>
                <a:gd name="T11" fmla="*/ 31 h 63"/>
                <a:gd name="T12" fmla="*/ 19 w 61"/>
                <a:gd name="T13" fmla="*/ 10 h 63"/>
                <a:gd name="T14" fmla="*/ 4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16 w 61"/>
                <a:gd name="T1" fmla="*/ 4 h 67"/>
                <a:gd name="T2" fmla="*/ 17 w 61"/>
                <a:gd name="T3" fmla="*/ 19 h 67"/>
                <a:gd name="T4" fmla="*/ 9 w 61"/>
                <a:gd name="T5" fmla="*/ 24 h 67"/>
                <a:gd name="T6" fmla="*/ 13 w 61"/>
                <a:gd name="T7" fmla="*/ 37 h 67"/>
                <a:gd name="T8" fmla="*/ 27 w 61"/>
                <a:gd name="T9" fmla="*/ 32 h 67"/>
                <a:gd name="T10" fmla="*/ 34 w 61"/>
                <a:gd name="T11" fmla="*/ 26 h 67"/>
                <a:gd name="T12" fmla="*/ 29 w 61"/>
                <a:gd name="T13" fmla="*/ 16 h 67"/>
                <a:gd name="T14" fmla="*/ 32 w 61"/>
                <a:gd name="T15" fmla="*/ 7 h 67"/>
                <a:gd name="T16" fmla="*/ 31 w 61"/>
                <a:gd name="T17" fmla="*/ 1 h 67"/>
                <a:gd name="T18" fmla="*/ 26 w 61"/>
                <a:gd name="T19" fmla="*/ 2 h 67"/>
                <a:gd name="T20" fmla="*/ 29 w 61"/>
                <a:gd name="T21" fmla="*/ 3 h 67"/>
                <a:gd name="T22" fmla="*/ 28 w 61"/>
                <a:gd name="T23" fmla="*/ 9 h 67"/>
                <a:gd name="T24" fmla="*/ 24 w 61"/>
                <a:gd name="T25" fmla="*/ 13 h 67"/>
                <a:gd name="T26" fmla="*/ 16 w 61"/>
                <a:gd name="T27" fmla="*/ 4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2 w 43"/>
                <a:gd name="T1" fmla="*/ 2 h 36"/>
                <a:gd name="T2" fmla="*/ 3 w 43"/>
                <a:gd name="T3" fmla="*/ 4 h 36"/>
                <a:gd name="T4" fmla="*/ 19 w 43"/>
                <a:gd name="T5" fmla="*/ 20 h 36"/>
                <a:gd name="T6" fmla="*/ 23 w 43"/>
                <a:gd name="T7" fmla="*/ 17 h 36"/>
                <a:gd name="T8" fmla="*/ 12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2 w 32"/>
                <a:gd name="T1" fmla="*/ 0 h 41"/>
                <a:gd name="T2" fmla="*/ 0 w 32"/>
                <a:gd name="T3" fmla="*/ 15 h 41"/>
                <a:gd name="T4" fmla="*/ 9 w 32"/>
                <a:gd name="T5" fmla="*/ 14 h 41"/>
                <a:gd name="T6" fmla="*/ 11 w 32"/>
                <a:gd name="T7" fmla="*/ 17 h 41"/>
                <a:gd name="T8" fmla="*/ 9 w 32"/>
                <a:gd name="T9" fmla="*/ 20 h 41"/>
                <a:gd name="T10" fmla="*/ 17 w 32"/>
                <a:gd name="T11" fmla="*/ 12 h 41"/>
                <a:gd name="T12" fmla="*/ 14 w 32"/>
                <a:gd name="T13" fmla="*/ 5 h 41"/>
                <a:gd name="T14" fmla="*/ 12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12 w 45"/>
                <a:gd name="T1" fmla="*/ 0 h 32"/>
                <a:gd name="T2" fmla="*/ 0 w 45"/>
                <a:gd name="T3" fmla="*/ 4 h 32"/>
                <a:gd name="T4" fmla="*/ 15 w 45"/>
                <a:gd name="T5" fmla="*/ 17 h 32"/>
                <a:gd name="T6" fmla="*/ 26 w 45"/>
                <a:gd name="T7" fmla="*/ 14 h 32"/>
                <a:gd name="T8" fmla="*/ 13 w 45"/>
                <a:gd name="T9" fmla="*/ 6 h 32"/>
                <a:gd name="T10" fmla="*/ 12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8 w 35"/>
                <a:gd name="T1" fmla="*/ 0 h 74"/>
                <a:gd name="T2" fmla="*/ 12 w 35"/>
                <a:gd name="T3" fmla="*/ 8 h 74"/>
                <a:gd name="T4" fmla="*/ 5 w 35"/>
                <a:gd name="T5" fmla="*/ 20 h 74"/>
                <a:gd name="T6" fmla="*/ 0 w 35"/>
                <a:gd name="T7" fmla="*/ 33 h 74"/>
                <a:gd name="T8" fmla="*/ 5 w 35"/>
                <a:gd name="T9" fmla="*/ 41 h 74"/>
                <a:gd name="T10" fmla="*/ 12 w 35"/>
                <a:gd name="T11" fmla="*/ 33 h 74"/>
                <a:gd name="T12" fmla="*/ 21 w 35"/>
                <a:gd name="T13" fmla="*/ 18 h 74"/>
                <a:gd name="T14" fmla="*/ 18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8 w 25"/>
                <a:gd name="T1" fmla="*/ 4 h 73"/>
                <a:gd name="T2" fmla="*/ 2 w 25"/>
                <a:gd name="T3" fmla="*/ 5 h 73"/>
                <a:gd name="T4" fmla="*/ 0 w 25"/>
                <a:gd name="T5" fmla="*/ 13 h 73"/>
                <a:gd name="T6" fmla="*/ 8 w 25"/>
                <a:gd name="T7" fmla="*/ 23 h 73"/>
                <a:gd name="T8" fmla="*/ 14 w 25"/>
                <a:gd name="T9" fmla="*/ 32 h 73"/>
                <a:gd name="T10" fmla="*/ 9 w 25"/>
                <a:gd name="T11" fmla="*/ 11 h 73"/>
                <a:gd name="T12" fmla="*/ 8 w 25"/>
                <a:gd name="T13" fmla="*/ 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6 w 14"/>
                <a:gd name="T1" fmla="*/ 0 h 33"/>
                <a:gd name="T2" fmla="*/ 1 w 14"/>
                <a:gd name="T3" fmla="*/ 6 h 33"/>
                <a:gd name="T4" fmla="*/ 6 w 14"/>
                <a:gd name="T5" fmla="*/ 14 h 33"/>
                <a:gd name="T6" fmla="*/ 6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3 w 28"/>
                <a:gd name="T1" fmla="*/ 0 h 64"/>
                <a:gd name="T2" fmla="*/ 6 w 28"/>
                <a:gd name="T3" fmla="*/ 8 h 64"/>
                <a:gd name="T4" fmla="*/ 11 w 28"/>
                <a:gd name="T5" fmla="*/ 12 h 64"/>
                <a:gd name="T6" fmla="*/ 5 w 28"/>
                <a:gd name="T7" fmla="*/ 22 h 64"/>
                <a:gd name="T8" fmla="*/ 0 w 28"/>
                <a:gd name="T9" fmla="*/ 32 h 64"/>
                <a:gd name="T10" fmla="*/ 6 w 28"/>
                <a:gd name="T11" fmla="*/ 32 h 64"/>
                <a:gd name="T12" fmla="*/ 15 w 28"/>
                <a:gd name="T13" fmla="*/ 15 h 64"/>
                <a:gd name="T14" fmla="*/ 3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8 w 16"/>
                <a:gd name="T1" fmla="*/ 2 h 36"/>
                <a:gd name="T2" fmla="*/ 0 w 16"/>
                <a:gd name="T3" fmla="*/ 4 h 36"/>
                <a:gd name="T4" fmla="*/ 5 w 16"/>
                <a:gd name="T5" fmla="*/ 13 h 36"/>
                <a:gd name="T6" fmla="*/ 8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6 w 16"/>
                <a:gd name="T1" fmla="*/ 3 h 19"/>
                <a:gd name="T2" fmla="*/ 0 w 16"/>
                <a:gd name="T3" fmla="*/ 5 h 19"/>
                <a:gd name="T4" fmla="*/ 7 w 16"/>
                <a:gd name="T5" fmla="*/ 10 h 19"/>
                <a:gd name="T6" fmla="*/ 6 w 16"/>
                <a:gd name="T7" fmla="*/ 3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7 w 22"/>
                <a:gd name="T1" fmla="*/ 0 h 18"/>
                <a:gd name="T2" fmla="*/ 10 w 22"/>
                <a:gd name="T3" fmla="*/ 9 h 18"/>
                <a:gd name="T4" fmla="*/ 7 w 22"/>
                <a:gd name="T5" fmla="*/ 3 h 18"/>
                <a:gd name="T6" fmla="*/ 7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6 w 60"/>
                <a:gd name="T1" fmla="*/ 4 h 81"/>
                <a:gd name="T2" fmla="*/ 2 w 60"/>
                <a:gd name="T3" fmla="*/ 10 h 81"/>
                <a:gd name="T4" fmla="*/ 8 w 60"/>
                <a:gd name="T5" fmla="*/ 21 h 81"/>
                <a:gd name="T6" fmla="*/ 15 w 60"/>
                <a:gd name="T7" fmla="*/ 30 h 81"/>
                <a:gd name="T8" fmla="*/ 23 w 60"/>
                <a:gd name="T9" fmla="*/ 35 h 81"/>
                <a:gd name="T10" fmla="*/ 29 w 60"/>
                <a:gd name="T11" fmla="*/ 44 h 81"/>
                <a:gd name="T12" fmla="*/ 29 w 60"/>
                <a:gd name="T13" fmla="*/ 31 h 81"/>
                <a:gd name="T14" fmla="*/ 24 w 60"/>
                <a:gd name="T15" fmla="*/ 20 h 81"/>
                <a:gd name="T16" fmla="*/ 14 w 60"/>
                <a:gd name="T17" fmla="*/ 10 h 81"/>
                <a:gd name="T18" fmla="*/ 6 w 60"/>
                <a:gd name="T19" fmla="*/ 4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16 w 71"/>
                <a:gd name="T1" fmla="*/ 13 h 61"/>
                <a:gd name="T2" fmla="*/ 7 w 71"/>
                <a:gd name="T3" fmla="*/ 18 h 61"/>
                <a:gd name="T4" fmla="*/ 1 w 71"/>
                <a:gd name="T5" fmla="*/ 25 h 61"/>
                <a:gd name="T6" fmla="*/ 7 w 71"/>
                <a:gd name="T7" fmla="*/ 33 h 61"/>
                <a:gd name="T8" fmla="*/ 16 w 71"/>
                <a:gd name="T9" fmla="*/ 25 h 61"/>
                <a:gd name="T10" fmla="*/ 22 w 71"/>
                <a:gd name="T11" fmla="*/ 13 h 61"/>
                <a:gd name="T12" fmla="*/ 31 w 71"/>
                <a:gd name="T13" fmla="*/ 0 h 61"/>
                <a:gd name="T14" fmla="*/ 40 w 71"/>
                <a:gd name="T15" fmla="*/ 6 h 61"/>
                <a:gd name="T16" fmla="*/ 19 w 71"/>
                <a:gd name="T17" fmla="*/ 13 h 61"/>
                <a:gd name="T18" fmla="*/ 16 w 71"/>
                <a:gd name="T19" fmla="*/ 13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5 w 23"/>
                <a:gd name="T1" fmla="*/ 0 h 30"/>
                <a:gd name="T2" fmla="*/ 0 w 23"/>
                <a:gd name="T3" fmla="*/ 8 h 30"/>
                <a:gd name="T4" fmla="*/ 7 w 23"/>
                <a:gd name="T5" fmla="*/ 18 h 30"/>
                <a:gd name="T6" fmla="*/ 5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7 h 23"/>
                <a:gd name="T4" fmla="*/ 12 w 26"/>
                <a:gd name="T5" fmla="*/ 11 h 23"/>
                <a:gd name="T6" fmla="*/ 12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8 w 34"/>
                <a:gd name="T1" fmla="*/ 0 h 44"/>
                <a:gd name="T2" fmla="*/ 6 w 34"/>
                <a:gd name="T3" fmla="*/ 5 h 44"/>
                <a:gd name="T4" fmla="*/ 8 w 34"/>
                <a:gd name="T5" fmla="*/ 18 h 44"/>
                <a:gd name="T6" fmla="*/ 15 w 34"/>
                <a:gd name="T7" fmla="*/ 20 h 44"/>
                <a:gd name="T8" fmla="*/ 18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8 w 38"/>
                <a:gd name="T1" fmla="*/ 2 h 37"/>
                <a:gd name="T2" fmla="*/ 5 w 38"/>
                <a:gd name="T3" fmla="*/ 2 h 37"/>
                <a:gd name="T4" fmla="*/ 7 w 38"/>
                <a:gd name="T5" fmla="*/ 14 h 37"/>
                <a:gd name="T6" fmla="*/ 14 w 38"/>
                <a:gd name="T7" fmla="*/ 17 h 37"/>
                <a:gd name="T8" fmla="*/ 18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8 w 38"/>
                <a:gd name="T1" fmla="*/ 2 h 34"/>
                <a:gd name="T2" fmla="*/ 5 w 38"/>
                <a:gd name="T3" fmla="*/ 2 h 34"/>
                <a:gd name="T4" fmla="*/ 9 w 38"/>
                <a:gd name="T5" fmla="*/ 13 h 34"/>
                <a:gd name="T6" fmla="*/ 15 w 38"/>
                <a:gd name="T7" fmla="*/ 13 h 34"/>
                <a:gd name="T8" fmla="*/ 18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7 w 35"/>
                <a:gd name="T1" fmla="*/ 1 h 27"/>
                <a:gd name="T2" fmla="*/ 5 w 35"/>
                <a:gd name="T3" fmla="*/ 1 h 27"/>
                <a:gd name="T4" fmla="*/ 7 w 35"/>
                <a:gd name="T5" fmla="*/ 8 h 27"/>
                <a:gd name="T6" fmla="*/ 14 w 35"/>
                <a:gd name="T7" fmla="*/ 10 h 27"/>
                <a:gd name="T8" fmla="*/ 17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16 w 35"/>
                <a:gd name="T1" fmla="*/ 9 h 47"/>
                <a:gd name="T2" fmla="*/ 10 w 35"/>
                <a:gd name="T3" fmla="*/ 1 h 47"/>
                <a:gd name="T4" fmla="*/ 5 w 35"/>
                <a:gd name="T5" fmla="*/ 14 h 47"/>
                <a:gd name="T6" fmla="*/ 10 w 35"/>
                <a:gd name="T7" fmla="*/ 19 h 47"/>
                <a:gd name="T8" fmla="*/ 15 w 35"/>
                <a:gd name="T9" fmla="*/ 16 h 47"/>
                <a:gd name="T10" fmla="*/ 16 w 35"/>
                <a:gd name="T11" fmla="*/ 9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95 w 189"/>
                <a:gd name="T1" fmla="*/ 2 h 144"/>
                <a:gd name="T2" fmla="*/ 103 w 189"/>
                <a:gd name="T3" fmla="*/ 2 h 144"/>
                <a:gd name="T4" fmla="*/ 105 w 189"/>
                <a:gd name="T5" fmla="*/ 9 h 144"/>
                <a:gd name="T6" fmla="*/ 104 w 189"/>
                <a:gd name="T7" fmla="*/ 14 h 144"/>
                <a:gd name="T8" fmla="*/ 73 w 189"/>
                <a:gd name="T9" fmla="*/ 25 h 144"/>
                <a:gd name="T10" fmla="*/ 60 w 189"/>
                <a:gd name="T11" fmla="*/ 33 h 144"/>
                <a:gd name="T12" fmla="*/ 54 w 189"/>
                <a:gd name="T13" fmla="*/ 35 h 144"/>
                <a:gd name="T14" fmla="*/ 40 w 189"/>
                <a:gd name="T15" fmla="*/ 47 h 144"/>
                <a:gd name="T16" fmla="*/ 42 w 189"/>
                <a:gd name="T17" fmla="*/ 52 h 144"/>
                <a:gd name="T18" fmla="*/ 46 w 189"/>
                <a:gd name="T19" fmla="*/ 65 h 144"/>
                <a:gd name="T20" fmla="*/ 60 w 189"/>
                <a:gd name="T21" fmla="*/ 71 h 144"/>
                <a:gd name="T22" fmla="*/ 51 w 189"/>
                <a:gd name="T23" fmla="*/ 79 h 144"/>
                <a:gd name="T24" fmla="*/ 46 w 189"/>
                <a:gd name="T25" fmla="*/ 74 h 144"/>
                <a:gd name="T26" fmla="*/ 40 w 189"/>
                <a:gd name="T27" fmla="*/ 76 h 144"/>
                <a:gd name="T28" fmla="*/ 12 w 189"/>
                <a:gd name="T29" fmla="*/ 69 h 144"/>
                <a:gd name="T30" fmla="*/ 10 w 189"/>
                <a:gd name="T31" fmla="*/ 60 h 144"/>
                <a:gd name="T32" fmla="*/ 26 w 189"/>
                <a:gd name="T33" fmla="*/ 51 h 144"/>
                <a:gd name="T34" fmla="*/ 28 w 189"/>
                <a:gd name="T35" fmla="*/ 43 h 144"/>
                <a:gd name="T36" fmla="*/ 26 w 189"/>
                <a:gd name="T37" fmla="*/ 36 h 144"/>
                <a:gd name="T38" fmla="*/ 40 w 189"/>
                <a:gd name="T39" fmla="*/ 26 h 144"/>
                <a:gd name="T40" fmla="*/ 54 w 189"/>
                <a:gd name="T41" fmla="*/ 20 h 144"/>
                <a:gd name="T42" fmla="*/ 63 w 189"/>
                <a:gd name="T43" fmla="*/ 14 h 144"/>
                <a:gd name="T44" fmla="*/ 95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4 w 53"/>
                <a:gd name="T1" fmla="*/ 0 h 17"/>
                <a:gd name="T2" fmla="*/ 7 w 53"/>
                <a:gd name="T3" fmla="*/ 1 h 17"/>
                <a:gd name="T4" fmla="*/ 18 w 53"/>
                <a:gd name="T5" fmla="*/ 8 h 17"/>
                <a:gd name="T6" fmla="*/ 25 w 53"/>
                <a:gd name="T7" fmla="*/ 7 h 17"/>
                <a:gd name="T8" fmla="*/ 14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31 w 57"/>
                <a:gd name="T1" fmla="*/ 2 h 37"/>
                <a:gd name="T2" fmla="*/ 13 w 57"/>
                <a:gd name="T3" fmla="*/ 14 h 37"/>
                <a:gd name="T4" fmla="*/ 6 w 57"/>
                <a:gd name="T5" fmla="*/ 20 h 37"/>
                <a:gd name="T6" fmla="*/ 5 w 57"/>
                <a:gd name="T7" fmla="*/ 2 h 37"/>
                <a:gd name="T8" fmla="*/ 11 w 57"/>
                <a:gd name="T9" fmla="*/ 0 h 37"/>
                <a:gd name="T10" fmla="*/ 31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15 w 68"/>
                <a:gd name="T1" fmla="*/ 0 h 26"/>
                <a:gd name="T2" fmla="*/ 6 w 68"/>
                <a:gd name="T3" fmla="*/ 4 h 26"/>
                <a:gd name="T4" fmla="*/ 31 w 68"/>
                <a:gd name="T5" fmla="*/ 15 h 26"/>
                <a:gd name="T6" fmla="*/ 34 w 68"/>
                <a:gd name="T7" fmla="*/ 14 h 26"/>
                <a:gd name="T8" fmla="*/ 15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29 w 66"/>
                <a:gd name="T1" fmla="*/ 5 h 43"/>
                <a:gd name="T2" fmla="*/ 15 w 66"/>
                <a:gd name="T3" fmla="*/ 5 h 43"/>
                <a:gd name="T4" fmla="*/ 6 w 66"/>
                <a:gd name="T5" fmla="*/ 5 h 43"/>
                <a:gd name="T6" fmla="*/ 5 w 66"/>
                <a:gd name="T7" fmla="*/ 19 h 43"/>
                <a:gd name="T8" fmla="*/ 18 w 66"/>
                <a:gd name="T9" fmla="*/ 24 h 43"/>
                <a:gd name="T10" fmla="*/ 36 w 66"/>
                <a:gd name="T11" fmla="*/ 15 h 43"/>
                <a:gd name="T12" fmla="*/ 29 w 66"/>
                <a:gd name="T13" fmla="*/ 5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8 w 117"/>
                <a:gd name="T1" fmla="*/ 0 h 41"/>
                <a:gd name="T2" fmla="*/ 5 w 117"/>
                <a:gd name="T3" fmla="*/ 9 h 41"/>
                <a:gd name="T4" fmla="*/ 29 w 117"/>
                <a:gd name="T5" fmla="*/ 17 h 41"/>
                <a:gd name="T6" fmla="*/ 43 w 117"/>
                <a:gd name="T7" fmla="*/ 20 h 41"/>
                <a:gd name="T8" fmla="*/ 63 w 117"/>
                <a:gd name="T9" fmla="*/ 13 h 41"/>
                <a:gd name="T10" fmla="*/ 44 w 117"/>
                <a:gd name="T11" fmla="*/ 2 h 41"/>
                <a:gd name="T12" fmla="*/ 8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8 w 62"/>
                <a:gd name="T1" fmla="*/ 2 h 32"/>
                <a:gd name="T2" fmla="*/ 34 w 62"/>
                <a:gd name="T3" fmla="*/ 6 h 32"/>
                <a:gd name="T4" fmla="*/ 16 w 62"/>
                <a:gd name="T5" fmla="*/ 18 h 32"/>
                <a:gd name="T6" fmla="*/ 3 w 62"/>
                <a:gd name="T7" fmla="*/ 13 h 32"/>
                <a:gd name="T8" fmla="*/ 18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1 w 49"/>
                <a:gd name="T1" fmla="*/ 1 h 23"/>
                <a:gd name="T2" fmla="*/ 4 w 49"/>
                <a:gd name="T3" fmla="*/ 3 h 23"/>
                <a:gd name="T4" fmla="*/ 22 w 49"/>
                <a:gd name="T5" fmla="*/ 13 h 23"/>
                <a:gd name="T6" fmla="*/ 11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3 w 102"/>
                <a:gd name="T1" fmla="*/ 0 h 152"/>
                <a:gd name="T2" fmla="*/ 0 w 102"/>
                <a:gd name="T3" fmla="*/ 11 h 152"/>
                <a:gd name="T4" fmla="*/ 7 w 102"/>
                <a:gd name="T5" fmla="*/ 24 h 152"/>
                <a:gd name="T6" fmla="*/ 18 w 102"/>
                <a:gd name="T7" fmla="*/ 41 h 152"/>
                <a:gd name="T8" fmla="*/ 20 w 102"/>
                <a:gd name="T9" fmla="*/ 59 h 152"/>
                <a:gd name="T10" fmla="*/ 45 w 102"/>
                <a:gd name="T11" fmla="*/ 86 h 152"/>
                <a:gd name="T12" fmla="*/ 48 w 102"/>
                <a:gd name="T13" fmla="*/ 70 h 152"/>
                <a:gd name="T14" fmla="*/ 41 w 102"/>
                <a:gd name="T15" fmla="*/ 58 h 152"/>
                <a:gd name="T16" fmla="*/ 34 w 102"/>
                <a:gd name="T17" fmla="*/ 52 h 152"/>
                <a:gd name="T18" fmla="*/ 29 w 102"/>
                <a:gd name="T19" fmla="*/ 42 h 152"/>
                <a:gd name="T20" fmla="*/ 23 w 102"/>
                <a:gd name="T21" fmla="*/ 25 h 152"/>
                <a:gd name="T22" fmla="*/ 2 w 102"/>
                <a:gd name="T23" fmla="*/ 7 h 152"/>
                <a:gd name="T24" fmla="*/ 3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36 w 74"/>
                <a:gd name="T1" fmla="*/ 13 h 103"/>
                <a:gd name="T2" fmla="*/ 41 w 74"/>
                <a:gd name="T3" fmla="*/ 23 h 103"/>
                <a:gd name="T4" fmla="*/ 16 w 74"/>
                <a:gd name="T5" fmla="*/ 48 h 103"/>
                <a:gd name="T6" fmla="*/ 18 w 74"/>
                <a:gd name="T7" fmla="*/ 58 h 103"/>
                <a:gd name="T8" fmla="*/ 11 w 74"/>
                <a:gd name="T9" fmla="*/ 54 h 103"/>
                <a:gd name="T10" fmla="*/ 3 w 74"/>
                <a:gd name="T11" fmla="*/ 48 h 103"/>
                <a:gd name="T12" fmla="*/ 0 w 74"/>
                <a:gd name="T13" fmla="*/ 47 h 103"/>
                <a:gd name="T14" fmla="*/ 5 w 74"/>
                <a:gd name="T15" fmla="*/ 33 h 103"/>
                <a:gd name="T16" fmla="*/ 7 w 74"/>
                <a:gd name="T17" fmla="*/ 30 h 103"/>
                <a:gd name="T18" fmla="*/ 1 w 74"/>
                <a:gd name="T19" fmla="*/ 14 h 103"/>
                <a:gd name="T20" fmla="*/ 2 w 74"/>
                <a:gd name="T21" fmla="*/ 8 h 103"/>
                <a:gd name="T22" fmla="*/ 14 w 74"/>
                <a:gd name="T23" fmla="*/ 13 h 103"/>
                <a:gd name="T24" fmla="*/ 20 w 74"/>
                <a:gd name="T25" fmla="*/ 20 h 103"/>
                <a:gd name="T26" fmla="*/ 36 w 74"/>
                <a:gd name="T27" fmla="*/ 13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46 w 146"/>
                <a:gd name="T1" fmla="*/ 56 h 252"/>
                <a:gd name="T2" fmla="*/ 37 w 146"/>
                <a:gd name="T3" fmla="*/ 60 h 252"/>
                <a:gd name="T4" fmla="*/ 36 w 146"/>
                <a:gd name="T5" fmla="*/ 74 h 252"/>
                <a:gd name="T6" fmla="*/ 12 w 146"/>
                <a:gd name="T7" fmla="*/ 83 h 252"/>
                <a:gd name="T8" fmla="*/ 4 w 146"/>
                <a:gd name="T9" fmla="*/ 95 h 252"/>
                <a:gd name="T10" fmla="*/ 11 w 146"/>
                <a:gd name="T11" fmla="*/ 103 h 252"/>
                <a:gd name="T12" fmla="*/ 4 w 146"/>
                <a:gd name="T13" fmla="*/ 112 h 252"/>
                <a:gd name="T14" fmla="*/ 13 w 146"/>
                <a:gd name="T15" fmla="*/ 142 h 252"/>
                <a:gd name="T16" fmla="*/ 16 w 146"/>
                <a:gd name="T17" fmla="*/ 121 h 252"/>
                <a:gd name="T18" fmla="*/ 12 w 146"/>
                <a:gd name="T19" fmla="*/ 108 h 252"/>
                <a:gd name="T20" fmla="*/ 23 w 146"/>
                <a:gd name="T21" fmla="*/ 99 h 252"/>
                <a:gd name="T22" fmla="*/ 29 w 146"/>
                <a:gd name="T23" fmla="*/ 89 h 252"/>
                <a:gd name="T24" fmla="*/ 37 w 146"/>
                <a:gd name="T25" fmla="*/ 98 h 252"/>
                <a:gd name="T26" fmla="*/ 25 w 146"/>
                <a:gd name="T27" fmla="*/ 107 h 252"/>
                <a:gd name="T28" fmla="*/ 31 w 146"/>
                <a:gd name="T29" fmla="*/ 113 h 252"/>
                <a:gd name="T30" fmla="*/ 38 w 146"/>
                <a:gd name="T31" fmla="*/ 101 h 252"/>
                <a:gd name="T32" fmla="*/ 47 w 146"/>
                <a:gd name="T33" fmla="*/ 104 h 252"/>
                <a:gd name="T34" fmla="*/ 58 w 146"/>
                <a:gd name="T35" fmla="*/ 83 h 252"/>
                <a:gd name="T36" fmla="*/ 63 w 146"/>
                <a:gd name="T37" fmla="*/ 88 h 252"/>
                <a:gd name="T38" fmla="*/ 76 w 146"/>
                <a:gd name="T39" fmla="*/ 83 h 252"/>
                <a:gd name="T40" fmla="*/ 81 w 146"/>
                <a:gd name="T41" fmla="*/ 74 h 252"/>
                <a:gd name="T42" fmla="*/ 79 w 146"/>
                <a:gd name="T43" fmla="*/ 62 h 252"/>
                <a:gd name="T44" fmla="*/ 75 w 146"/>
                <a:gd name="T45" fmla="*/ 56 h 252"/>
                <a:gd name="T46" fmla="*/ 68 w 146"/>
                <a:gd name="T47" fmla="*/ 23 h 252"/>
                <a:gd name="T48" fmla="*/ 52 w 146"/>
                <a:gd name="T49" fmla="*/ 0 h 252"/>
                <a:gd name="T50" fmla="*/ 43 w 146"/>
                <a:gd name="T51" fmla="*/ 7 h 252"/>
                <a:gd name="T52" fmla="*/ 54 w 146"/>
                <a:gd name="T53" fmla="*/ 20 h 252"/>
                <a:gd name="T54" fmla="*/ 54 w 146"/>
                <a:gd name="T55" fmla="*/ 36 h 252"/>
                <a:gd name="T56" fmla="*/ 46 w 146"/>
                <a:gd name="T57" fmla="*/ 56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33 w 70"/>
                <a:gd name="T1" fmla="*/ 0 h 40"/>
                <a:gd name="T2" fmla="*/ 36 w 70"/>
                <a:gd name="T3" fmla="*/ 11 h 40"/>
                <a:gd name="T4" fmla="*/ 22 w 70"/>
                <a:gd name="T5" fmla="*/ 14 h 40"/>
                <a:gd name="T6" fmla="*/ 17 w 70"/>
                <a:gd name="T7" fmla="*/ 23 h 40"/>
                <a:gd name="T8" fmla="*/ 4 w 70"/>
                <a:gd name="T9" fmla="*/ 22 h 40"/>
                <a:gd name="T10" fmla="*/ 1 w 70"/>
                <a:gd name="T11" fmla="*/ 20 h 40"/>
                <a:gd name="T12" fmla="*/ 19 w 70"/>
                <a:gd name="T13" fmla="*/ 11 h 40"/>
                <a:gd name="T14" fmla="*/ 33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0 w 26"/>
                <a:gd name="T1" fmla="*/ 0 h 29"/>
                <a:gd name="T2" fmla="*/ 0 w 26"/>
                <a:gd name="T3" fmla="*/ 11 h 29"/>
                <a:gd name="T4" fmla="*/ 10 w 26"/>
                <a:gd name="T5" fmla="*/ 15 h 29"/>
                <a:gd name="T6" fmla="*/ 1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8 w 49"/>
                <a:gd name="T1" fmla="*/ 4 h 36"/>
                <a:gd name="T2" fmla="*/ 0 w 49"/>
                <a:gd name="T3" fmla="*/ 11 h 36"/>
                <a:gd name="T4" fmla="*/ 4 w 49"/>
                <a:gd name="T5" fmla="*/ 18 h 36"/>
                <a:gd name="T6" fmla="*/ 11 w 49"/>
                <a:gd name="T7" fmla="*/ 20 h 36"/>
                <a:gd name="T8" fmla="*/ 23 w 49"/>
                <a:gd name="T9" fmla="*/ 15 h 36"/>
                <a:gd name="T10" fmla="*/ 8 w 49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6 w 27"/>
                <a:gd name="T1" fmla="*/ 0 h 22"/>
                <a:gd name="T2" fmla="*/ 1 w 27"/>
                <a:gd name="T3" fmla="*/ 7 h 22"/>
                <a:gd name="T4" fmla="*/ 10 w 27"/>
                <a:gd name="T5" fmla="*/ 12 h 22"/>
                <a:gd name="T6" fmla="*/ 6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6 w 20"/>
                <a:gd name="T1" fmla="*/ 0 h 18"/>
                <a:gd name="T2" fmla="*/ 5 w 20"/>
                <a:gd name="T3" fmla="*/ 9 h 18"/>
                <a:gd name="T4" fmla="*/ 6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4 w 24"/>
                <a:gd name="T1" fmla="*/ 0 h 44"/>
                <a:gd name="T2" fmla="*/ 5 w 24"/>
                <a:gd name="T3" fmla="*/ 9 h 44"/>
                <a:gd name="T4" fmla="*/ 0 w 24"/>
                <a:gd name="T5" fmla="*/ 20 h 44"/>
                <a:gd name="T6" fmla="*/ 9 w 24"/>
                <a:gd name="T7" fmla="*/ 23 h 44"/>
                <a:gd name="T8" fmla="*/ 14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7 w 41"/>
                <a:gd name="T1" fmla="*/ 0 h 24"/>
                <a:gd name="T2" fmla="*/ 15 w 41"/>
                <a:gd name="T3" fmla="*/ 14 h 24"/>
                <a:gd name="T4" fmla="*/ 17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3" descr="artplus_nature_naturalcity42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660900"/>
            <a:ext cx="49117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" descr="artplus_nature_naturalcity4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8" descr="artplus_nature_naturalcity42_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 descr="artplus_nature_naturalcity42_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79822" y="1223392"/>
            <a:ext cx="6784355" cy="1197496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8389" y="5229200"/>
            <a:ext cx="5747221" cy="57606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19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7F836-6F9F-42A8-9450-B93EA774C31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52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C3F5E-09DE-47CB-B45C-8870030737B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71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603BE-E92C-4BD7-894F-52D309A6287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56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89EDE-3A5A-4265-A0B7-F2E118DD39D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3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C3986-FA80-4EE7-9FDC-15A4E8531ED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06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484B5-1F67-4C82-B7D7-3383E5F545D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88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57328-A90A-4073-8D45-B3B1A202445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62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05027-A41E-4099-97C2-42171C6B894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21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grpSp>
        <p:nvGrpSpPr>
          <p:cNvPr id="19" name="Group 15"/>
          <p:cNvGrpSpPr>
            <a:grpSpLocks/>
          </p:cNvGrpSpPr>
          <p:nvPr userDrawn="1"/>
        </p:nvGrpSpPr>
        <p:grpSpPr bwMode="auto">
          <a:xfrm>
            <a:off x="4626998" y="0"/>
            <a:ext cx="4517002" cy="714965"/>
            <a:chOff x="664" y="1951"/>
            <a:chExt cx="4308" cy="2120"/>
          </a:xfrm>
          <a:solidFill>
            <a:schemeClr val="bg1">
              <a:alpha val="21000"/>
            </a:schemeClr>
          </a:solidFill>
        </p:grpSpPr>
        <p:sp>
          <p:nvSpPr>
            <p:cNvPr id="20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1028" name="Picture 19" descr="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19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8825" y="6537325"/>
            <a:ext cx="514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rgbClr val="002060"/>
                </a:solidFill>
                <a:ea typeface="宋体" charset="-122"/>
              </a:defRPr>
            </a:lvl1pPr>
          </a:lstStyle>
          <a:p>
            <a:pPr>
              <a:defRPr/>
            </a:pPr>
            <a:fld id="{19F9A2C6-F662-4950-9AF8-C03DDFFA401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grpSp>
        <p:nvGrpSpPr>
          <p:cNvPr id="1031" name="组合 1"/>
          <p:cNvGrpSpPr>
            <a:grpSpLocks/>
          </p:cNvGrpSpPr>
          <p:nvPr userDrawn="1"/>
        </p:nvGrpSpPr>
        <p:grpSpPr bwMode="auto">
          <a:xfrm>
            <a:off x="8101013" y="5667375"/>
            <a:ext cx="987425" cy="928688"/>
            <a:chOff x="7891463" y="5608638"/>
            <a:chExt cx="1235075" cy="1160462"/>
          </a:xfrm>
        </p:grpSpPr>
        <p:pic>
          <p:nvPicPr>
            <p:cNvPr id="1035" name="Picture 9" descr="artplus_nature_naturalcity42_a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463" y="5935663"/>
              <a:ext cx="1235075" cy="833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0" descr="artplus_nature_naturalcity42_b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950" y="5916613"/>
              <a:ext cx="828675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1" descr="artplus_nature_naturalcity42_e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5608638"/>
              <a:ext cx="430212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2" descr="artplus_nature_naturalcity42_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600" y="5849938"/>
              <a:ext cx="173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37325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002060"/>
                </a:solidFill>
                <a:ea typeface="宋体" charset="-122"/>
              </a:defRPr>
            </a:lvl1pPr>
          </a:lstStyle>
          <a:p>
            <a:pPr>
              <a:defRPr/>
            </a:pPr>
            <a:r>
              <a:rPr lang="zh-CN" altLang="en-US"/>
              <a:t>密码学导论</a:t>
            </a:r>
            <a:r>
              <a:rPr lang="en-US" altLang="zh-CN"/>
              <a:t>--</a:t>
            </a:r>
            <a:r>
              <a:rPr lang="zh-CN" altLang="en-US"/>
              <a:t>中国科学技术大学</a:t>
            </a:r>
            <a:endParaRPr lang="en-US" altLang="zh-CN"/>
          </a:p>
        </p:txBody>
      </p:sp>
      <p:grpSp>
        <p:nvGrpSpPr>
          <p:cNvPr id="128" name="Group 15"/>
          <p:cNvGrpSpPr>
            <a:grpSpLocks/>
          </p:cNvGrpSpPr>
          <p:nvPr userDrawn="1"/>
        </p:nvGrpSpPr>
        <p:grpSpPr bwMode="auto">
          <a:xfrm>
            <a:off x="623" y="0"/>
            <a:ext cx="4357476" cy="714965"/>
            <a:chOff x="664" y="1951"/>
            <a:chExt cx="4308" cy="2120"/>
          </a:xfrm>
          <a:solidFill>
            <a:schemeClr val="bg1">
              <a:alpha val="21000"/>
            </a:schemeClr>
          </a:solidFill>
        </p:grpSpPr>
        <p:sp>
          <p:nvSpPr>
            <p:cNvPr id="129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0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1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2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3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4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5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6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7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8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1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2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3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4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5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6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7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8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9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0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1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2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4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5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6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7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8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0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1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2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3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4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5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6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7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8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9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0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1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2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3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4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6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7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8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9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0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1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2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3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4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5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6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7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8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9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0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1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2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3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4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5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6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7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8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9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0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1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2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3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4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5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6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7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8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9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0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1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2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3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4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6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7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8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9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0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1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2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3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4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5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6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7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8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9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0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1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2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3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4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6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400" dirty="0"/>
              <a:t>密码学</a:t>
            </a:r>
            <a:r>
              <a:rPr lang="zh-CN" altLang="en-US" sz="2400" dirty="0" smtClean="0"/>
              <a:t>导论˙第</a:t>
            </a:r>
            <a:r>
              <a:rPr lang="en-US" altLang="zh-CN" sz="2400" smtClean="0"/>
              <a:t>7</a:t>
            </a:r>
            <a:r>
              <a:rPr lang="zh-CN" altLang="en-US" sz="2400" smtClean="0"/>
              <a:t>章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dirty="0" smtClean="0"/>
              <a:t>公开密钥密码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李卫海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认证</a:t>
            </a:r>
            <a:r>
              <a:rPr lang="zh-CN" altLang="en-US" sz="2400" dirty="0" smtClean="0">
                <a:solidFill>
                  <a:srgbClr val="FF0000"/>
                </a:solidFill>
              </a:rPr>
              <a:t>：</a:t>
            </a:r>
            <a:r>
              <a:rPr lang="en-US" altLang="zh-CN" sz="2400" i="1" dirty="0" smtClean="0"/>
              <a:t>Alice</a:t>
            </a:r>
            <a:r>
              <a:rPr lang="zh-CN" altLang="en-US" sz="2400" i="1" dirty="0" smtClean="0"/>
              <a:t>在</a:t>
            </a:r>
            <a:r>
              <a:rPr lang="zh-CN" altLang="en-US" sz="2400" i="1" dirty="0"/>
              <a:t>自己的消息上加认证信息</a:t>
            </a:r>
            <a:endParaRPr lang="en-US" altLang="zh-CN" i="1" dirty="0"/>
          </a:p>
          <a:p>
            <a:pPr lvl="1"/>
            <a:r>
              <a:rPr lang="zh-CN" altLang="en-US" sz="2000" dirty="0"/>
              <a:t>示证</a:t>
            </a:r>
            <a:r>
              <a:rPr lang="zh-CN" altLang="en-US" sz="2000" dirty="0" smtClean="0"/>
              <a:t>方</a:t>
            </a:r>
            <a:r>
              <a:rPr lang="en-US" altLang="zh-CN" sz="2000" dirty="0" smtClean="0"/>
              <a:t>Alice</a:t>
            </a:r>
            <a:r>
              <a:rPr lang="zh-CN" altLang="en-US" sz="2000" dirty="0" smtClean="0"/>
              <a:t>用</a:t>
            </a:r>
            <a:r>
              <a:rPr lang="zh-CN" altLang="en-US" sz="2000" dirty="0"/>
              <a:t>自己的私钥加密消息</a:t>
            </a:r>
            <a:r>
              <a:rPr lang="en-US" altLang="zh-CN" sz="2000" dirty="0"/>
              <a:t>(</a:t>
            </a:r>
            <a:r>
              <a:rPr lang="zh-CN" altLang="en-US" sz="2000" dirty="0"/>
              <a:t>签名</a:t>
            </a:r>
            <a:r>
              <a:rPr lang="en-US" altLang="zh-CN" sz="2000" dirty="0" smtClean="0"/>
              <a:t>)S=E(</a:t>
            </a:r>
            <a:r>
              <a:rPr lang="en-US" altLang="zh-CN" sz="2000" dirty="0" err="1" smtClean="0"/>
              <a:t>PR</a:t>
            </a:r>
            <a:r>
              <a:rPr lang="en-US" altLang="zh-CN" sz="2000" baseline="-25000" dirty="0" err="1" smtClean="0"/>
              <a:t>a</a:t>
            </a:r>
            <a:r>
              <a:rPr lang="en-US" altLang="zh-CN" sz="2000" dirty="0" err="1" smtClean="0"/>
              <a:t>,m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lvl="1"/>
            <a:r>
              <a:rPr lang="zh-CN" altLang="en-US" sz="2000" dirty="0"/>
              <a:t>验证</a:t>
            </a:r>
            <a:r>
              <a:rPr lang="zh-CN" altLang="en-US" sz="2000" dirty="0" smtClean="0"/>
              <a:t>方</a:t>
            </a:r>
            <a:r>
              <a:rPr lang="en-US" altLang="zh-CN" sz="2000" dirty="0" smtClean="0"/>
              <a:t>Bob</a:t>
            </a:r>
            <a:r>
              <a:rPr lang="zh-CN" altLang="en-US" sz="2000" dirty="0" smtClean="0"/>
              <a:t>用</a:t>
            </a:r>
            <a:r>
              <a:rPr lang="zh-CN" altLang="en-US" sz="2000" dirty="0"/>
              <a:t>示证</a:t>
            </a:r>
            <a:r>
              <a:rPr lang="zh-CN" altLang="en-US" sz="2000" dirty="0" smtClean="0"/>
              <a:t>方</a:t>
            </a:r>
            <a:r>
              <a:rPr lang="en-US" altLang="zh-CN" sz="2000" dirty="0" smtClean="0"/>
              <a:t>Alice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公钥解密消息</a:t>
            </a:r>
            <a:r>
              <a:rPr lang="en-US" altLang="zh-CN" sz="2000" dirty="0"/>
              <a:t>(</a:t>
            </a:r>
            <a:r>
              <a:rPr lang="zh-CN" altLang="en-US" sz="2000" dirty="0"/>
              <a:t>验证</a:t>
            </a:r>
            <a:r>
              <a:rPr lang="en-US" altLang="zh-CN" sz="2000" dirty="0" smtClean="0"/>
              <a:t>)m=D(</a:t>
            </a:r>
            <a:r>
              <a:rPr lang="en-US" altLang="zh-CN" sz="2000" dirty="0" err="1" smtClean="0"/>
              <a:t>PU</a:t>
            </a:r>
            <a:r>
              <a:rPr lang="en-US" altLang="zh-CN" sz="2000" baseline="-25000" dirty="0" err="1" smtClean="0"/>
              <a:t>a</a:t>
            </a:r>
            <a:r>
              <a:rPr lang="en-US" altLang="zh-CN" sz="2000" dirty="0" err="1" smtClean="0"/>
              <a:t>,S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lvl="1"/>
            <a:r>
              <a:rPr lang="zh-CN" altLang="en-US" sz="2000" dirty="0"/>
              <a:t>若结果证实公钥与示证方的私钥相吻合，则可以确认消息来自示证方 </a:t>
            </a:r>
            <a:r>
              <a:rPr lang="en-US" altLang="zh-CN" sz="2000" dirty="0"/>
              <a:t>(</a:t>
            </a:r>
            <a:r>
              <a:rPr lang="zh-CN" altLang="en-US" sz="2000" dirty="0"/>
              <a:t>认证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96952"/>
            <a:ext cx="5256584" cy="304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14" name="流程图: 合并 1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cs typeface="Times New Roman" pitchFamily="18" charset="0"/>
              </a:rPr>
              <a:t>公钥证书满足如下条件：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任何通信方可以读取证书，确定证书拥有者的姓名和公钥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任何通信方可以验证证书出自证书管理员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只有证书管理员可以产生并更新证书</a:t>
            </a:r>
            <a:endParaRPr lang="en-US" altLang="zh-CN" dirty="0" smtClean="0">
              <a:cs typeface="Times New Roman" pitchFamily="18" charset="0"/>
            </a:endParaRPr>
          </a:p>
          <a:p>
            <a:pPr lvl="2"/>
            <a:r>
              <a:rPr lang="zh-CN" altLang="en-US" dirty="0" smtClean="0">
                <a:cs typeface="Times New Roman" pitchFamily="18" charset="0"/>
              </a:rPr>
              <a:t>注意，获得管理员的密码，并不意味着得到管理员的私钥</a:t>
            </a:r>
          </a:p>
          <a:p>
            <a:endParaRPr lang="en-US" altLang="zh-CN" dirty="0" smtClean="0"/>
          </a:p>
          <a:p>
            <a:r>
              <a:rPr lang="zh-CN" altLang="en-AU" dirty="0" smtClean="0"/>
              <a:t>对于申请者</a:t>
            </a:r>
            <a:r>
              <a:rPr lang="en-AU" altLang="zh-CN" dirty="0" smtClean="0"/>
              <a:t>A</a:t>
            </a:r>
            <a:r>
              <a:rPr lang="zh-CN" altLang="en-AU" dirty="0" smtClean="0"/>
              <a:t>，管理员提供的证书为：</a:t>
            </a:r>
          </a:p>
          <a:p>
            <a:pPr lvl="1"/>
            <a:r>
              <a:rPr lang="en-US" altLang="zh-CN" dirty="0" smtClean="0"/>
              <a:t>C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 =</a:t>
            </a:r>
            <a:r>
              <a:rPr lang="zh-CN" altLang="en-US" dirty="0" smtClean="0"/>
              <a:t> </a:t>
            </a:r>
            <a:r>
              <a:rPr lang="en-US" altLang="zh-CN" dirty="0" smtClean="0"/>
              <a:t>E(</a:t>
            </a:r>
            <a:r>
              <a:rPr lang="en-US" altLang="zh-CN" dirty="0" err="1" smtClean="0"/>
              <a:t>PR</a:t>
            </a:r>
            <a:r>
              <a:rPr lang="en-US" altLang="zh-CN" baseline="-25000" dirty="0" err="1" smtClean="0"/>
              <a:t>auth</a:t>
            </a:r>
            <a:r>
              <a:rPr lang="en-US" altLang="zh-CN" dirty="0" err="1" smtClean="0"/>
              <a:t>,T</a:t>
            </a:r>
            <a:r>
              <a:rPr lang="en-US" altLang="zh-CN" dirty="0" smtClean="0"/>
              <a:t>||ID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||</a:t>
            </a:r>
            <a:r>
              <a:rPr lang="en-US" altLang="zh-CN" dirty="0" err="1" smtClean="0"/>
              <a:t>PU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是时间戳</a:t>
            </a:r>
            <a:endParaRPr lang="en-US" altLang="zh-CN" dirty="0" smtClean="0"/>
          </a:p>
          <a:p>
            <a:r>
              <a:rPr lang="zh-CN" altLang="en-US" dirty="0" smtClean="0"/>
              <a:t>其他人读取并验证：</a:t>
            </a:r>
          </a:p>
          <a:p>
            <a:pPr lvl="1"/>
            <a:r>
              <a:rPr lang="en-US" altLang="zh-CN" dirty="0" smtClean="0"/>
              <a:t>D(</a:t>
            </a:r>
            <a:r>
              <a:rPr lang="en-US" altLang="zh-CN" dirty="0" err="1" smtClean="0"/>
              <a:t>PU</a:t>
            </a:r>
            <a:r>
              <a:rPr lang="en-US" altLang="zh-CN" baseline="-25000" dirty="0" err="1" smtClean="0"/>
              <a:t>auth</a:t>
            </a:r>
            <a:r>
              <a:rPr lang="en-US" altLang="zh-CN" dirty="0" err="1" smtClean="0"/>
              <a:t>,C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)= T||ID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||</a:t>
            </a:r>
            <a:r>
              <a:rPr lang="en-US" altLang="zh-CN" dirty="0" err="1" smtClean="0"/>
              <a:t>PU</a:t>
            </a:r>
            <a:r>
              <a:rPr lang="en-US" altLang="zh-CN" baseline="-25000" dirty="0" err="1" smtClean="0"/>
              <a:t>a</a:t>
            </a:r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100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38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5819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101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331640" y="1628800"/>
            <a:ext cx="2047036" cy="1762847"/>
            <a:chOff x="1331640" y="1628800"/>
            <a:chExt cx="2047036" cy="1762847"/>
          </a:xfrm>
        </p:grpSpPr>
        <p:sp>
          <p:nvSpPr>
            <p:cNvPr id="13" name="椭圆 12"/>
            <p:cNvSpPr/>
            <p:nvPr/>
          </p:nvSpPr>
          <p:spPr>
            <a:xfrm rot="19319004">
              <a:off x="2979046" y="1879479"/>
              <a:ext cx="399630" cy="1512168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31640" y="16288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获取自己公钥证书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52120" y="1844824"/>
            <a:ext cx="2204742" cy="1649474"/>
            <a:chOff x="1374247" y="1988840"/>
            <a:chExt cx="2204742" cy="1649474"/>
          </a:xfrm>
        </p:grpSpPr>
        <p:sp>
          <p:nvSpPr>
            <p:cNvPr id="16" name="椭圆 15"/>
            <p:cNvSpPr/>
            <p:nvPr/>
          </p:nvSpPr>
          <p:spPr>
            <a:xfrm rot="2687344">
              <a:off x="1374247" y="2126146"/>
              <a:ext cx="399630" cy="1512168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47664" y="198884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获取自己公钥证书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72898" y="3933056"/>
            <a:ext cx="3185487" cy="2302515"/>
            <a:chOff x="267233" y="2060848"/>
            <a:chExt cx="3185487" cy="2302515"/>
          </a:xfrm>
        </p:grpSpPr>
        <p:sp>
          <p:nvSpPr>
            <p:cNvPr id="19" name="椭圆 18"/>
            <p:cNvSpPr/>
            <p:nvPr/>
          </p:nvSpPr>
          <p:spPr>
            <a:xfrm>
              <a:off x="1662279" y="2060848"/>
              <a:ext cx="399630" cy="1656184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7233" y="3717032"/>
              <a:ext cx="3185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交换证书</a:t>
              </a:r>
              <a:endPara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注意，这里没有认证对方身份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一个证书的例子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219941"/>
              </p:ext>
            </p:extLst>
          </p:nvPr>
        </p:nvGraphicFramePr>
        <p:xfrm>
          <a:off x="2483768" y="1484784"/>
          <a:ext cx="4286252" cy="411480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286252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版本号</a:t>
                      </a:r>
                      <a:endParaRPr lang="zh-CN" altLang="en-US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用户名</a:t>
                      </a:r>
                      <a:endParaRPr lang="zh-CN" altLang="en-US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en-US" altLang="zh-CN" sz="2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公钥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有效期</a:t>
                      </a:r>
                      <a:endParaRPr lang="zh-CN" altLang="en-US" sz="2400" b="1" baseline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使用权限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备用公钥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HASH(</a:t>
                      </a: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以上内容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400" baseline="-25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2400" baseline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</a:t>
                      </a:r>
                      <a:r>
                        <a:rPr lang="en-US" altLang="zh-CN" sz="2400" baseline="-250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auth</a:t>
                      </a:r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HASH)</a:t>
                      </a:r>
                      <a:endParaRPr lang="zh-CN" altLang="en-US" sz="2400" b="1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102</a:t>
            </a:fld>
            <a:endParaRPr lang="en-US" altLang="zh-CN" dirty="0"/>
          </a:p>
        </p:txBody>
      </p:sp>
      <p:sp>
        <p:nvSpPr>
          <p:cNvPr id="20" name="流程图: 合并 1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X.509</a:t>
            </a:r>
            <a:r>
              <a:rPr lang="zh-CN" altLang="en-US" dirty="0" smtClean="0"/>
              <a:t>认证服务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ITU-T</a:t>
            </a:r>
            <a:r>
              <a:rPr lang="zh-CN" altLang="en-US" dirty="0" smtClean="0"/>
              <a:t>建议书中</a:t>
            </a:r>
            <a:r>
              <a:rPr lang="en-US" altLang="zh-CN" dirty="0" smtClean="0"/>
              <a:t>X.500</a:t>
            </a:r>
            <a:r>
              <a:rPr lang="zh-CN" altLang="en-US" dirty="0" smtClean="0"/>
              <a:t>系列中定义目录服务的部分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定义了认证服务框架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存储公钥证书的目录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公钥证书由</a:t>
            </a:r>
            <a:r>
              <a:rPr lang="en-US" altLang="zh-CN" dirty="0" smtClean="0"/>
              <a:t>CA</a:t>
            </a:r>
            <a:r>
              <a:rPr lang="zh-CN" altLang="en-US" dirty="0" smtClean="0"/>
              <a:t>签发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定义了认证协议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是基于公钥密码体制和数字签名的服务</a:t>
            </a:r>
            <a:endParaRPr lang="en-US" altLang="zh-CN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103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公钥证书的产生过程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268760"/>
            <a:ext cx="4824536" cy="470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104</a:t>
            </a:fld>
            <a:endParaRPr lang="en-US" altLang="zh-CN" dirty="0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2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证书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196752"/>
            <a:ext cx="4000528" cy="499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105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证书链与证书的获取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4176464" cy="5025170"/>
          </a:xfrm>
        </p:spPr>
        <p:txBody>
          <a:bodyPr/>
          <a:lstStyle/>
          <a:p>
            <a:r>
              <a:rPr lang="zh-CN" altLang="en-US" dirty="0" smtClean="0"/>
              <a:t>公钥证书可公开存放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利用证书链验证其它</a:t>
            </a:r>
            <a:r>
              <a:rPr lang="en-US" altLang="zh-CN" dirty="0" smtClean="0"/>
              <a:t>CA</a:t>
            </a:r>
            <a:r>
              <a:rPr lang="zh-CN" altLang="en-US" dirty="0" smtClean="0"/>
              <a:t>签名的证书</a:t>
            </a:r>
            <a:endParaRPr lang="en-US" altLang="zh-CN" dirty="0" smtClean="0"/>
          </a:p>
          <a:p>
            <a:pPr lvl="1">
              <a:buNone/>
            </a:pPr>
            <a:r>
              <a:rPr lang="zh-CN" altLang="en-US" dirty="0" smtClean="0"/>
              <a:t>例：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的公钥证书</a:t>
            </a:r>
            <a:endParaRPr lang="en-US" altLang="zh-CN" dirty="0" smtClean="0"/>
          </a:p>
          <a:p>
            <a:pPr lvl="1" algn="l"/>
            <a:r>
              <a:rPr lang="en-US" altLang="zh-CN" dirty="0" smtClean="0">
                <a:latin typeface="Consolas" panose="020B0609020204030204" pitchFamily="49" charset="0"/>
              </a:rPr>
              <a:t>X&lt;&lt;W&gt;&gt; </a:t>
            </a:r>
            <a:r>
              <a:rPr lang="en-US" altLang="zh-CN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 smtClean="0">
                <a:latin typeface="Consolas" panose="020B0609020204030204" pitchFamily="49" charset="0"/>
              </a:rPr>
              <a:t> W&lt;&lt;V&gt;&gt; </a:t>
            </a:r>
            <a:r>
              <a:rPr lang="en-US" altLang="zh-CN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 smtClean="0">
                <a:latin typeface="Consolas" panose="020B0609020204030204" pitchFamily="49" charset="0"/>
              </a:rPr>
              <a:t/>
            </a:r>
            <a:br>
              <a:rPr lang="en-US" altLang="zh-CN" dirty="0" smtClean="0">
                <a:latin typeface="Consolas" panose="020B0609020204030204" pitchFamily="49" charset="0"/>
              </a:rPr>
            </a:br>
            <a:r>
              <a:rPr lang="en-US" altLang="zh-CN" dirty="0" smtClean="0">
                <a:latin typeface="Consolas" panose="020B0609020204030204" pitchFamily="49" charset="0"/>
              </a:rPr>
              <a:t>V&lt;&lt;Y&gt;&gt; </a:t>
            </a:r>
            <a:r>
              <a:rPr lang="en-US" altLang="zh-CN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altLang="zh-CN" dirty="0" smtClean="0">
                <a:latin typeface="Consolas" panose="020B0609020204030204" pitchFamily="49" charset="0"/>
              </a:rPr>
              <a:t>Y&lt;&lt;Z&gt;&gt; </a:t>
            </a:r>
            <a:r>
              <a:rPr lang="en-US" altLang="zh-CN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 smtClean="0">
                <a:latin typeface="Consolas" panose="020B0609020204030204" pitchFamily="49" charset="0"/>
              </a:rPr>
              <a:t/>
            </a:r>
            <a:br>
              <a:rPr lang="en-US" altLang="zh-CN" dirty="0" smtClean="0">
                <a:latin typeface="Consolas" panose="020B0609020204030204" pitchFamily="49" charset="0"/>
              </a:rPr>
            </a:br>
            <a:r>
              <a:rPr lang="en-US" altLang="zh-CN" dirty="0" smtClean="0">
                <a:latin typeface="Consolas" panose="020B0609020204030204" pitchFamily="49" charset="0"/>
              </a:rPr>
              <a:t>Z&lt;&lt;B&gt;&gt;</a:t>
            </a:r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前向证书：发给</a:t>
            </a:r>
            <a:r>
              <a:rPr lang="en-US" altLang="zh-CN" dirty="0" smtClean="0"/>
              <a:t>X</a:t>
            </a:r>
          </a:p>
          <a:p>
            <a:pPr lvl="1"/>
            <a:r>
              <a:rPr lang="zh-CN" altLang="en-US" dirty="0" smtClean="0"/>
              <a:t>后向证书：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签发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340768"/>
            <a:ext cx="3841568" cy="454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106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证书的撤销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未到有效期而撤销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用户私钥被认为不安全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用户不再信任该</a:t>
            </a:r>
            <a:r>
              <a:rPr lang="en-US" altLang="zh-CN" dirty="0" smtClean="0"/>
              <a:t>CA</a:t>
            </a:r>
          </a:p>
          <a:p>
            <a:pPr lvl="1"/>
            <a:r>
              <a:rPr lang="en-US" altLang="zh-CN" dirty="0" smtClean="0"/>
              <a:t>CA</a:t>
            </a:r>
            <a:r>
              <a:rPr lang="zh-CN" altLang="en-US" dirty="0" smtClean="0"/>
              <a:t>证书被认为不安全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证书撤销表</a:t>
            </a:r>
            <a:r>
              <a:rPr lang="en-US" altLang="zh-CN" dirty="0" smtClean="0"/>
              <a:t>CRL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如何有效管理、查找撤销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列表？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2875" y="1412776"/>
            <a:ext cx="300153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107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5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认证过程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328592" cy="515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108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3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X.509</a:t>
            </a:r>
            <a:r>
              <a:rPr lang="zh-CN" altLang="en-US" dirty="0" smtClean="0"/>
              <a:t> </a:t>
            </a:r>
            <a:r>
              <a:rPr lang="en-US" altLang="zh-CN" dirty="0" smtClean="0"/>
              <a:t>v3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基本特性 </a:t>
            </a:r>
          </a:p>
          <a:p>
            <a:pPr lvl="1"/>
            <a:r>
              <a:rPr lang="zh-CN" altLang="en-US" dirty="0" smtClean="0"/>
              <a:t>多算法支持</a:t>
            </a:r>
          </a:p>
          <a:p>
            <a:pPr lvl="2"/>
            <a:r>
              <a:rPr lang="zh-CN" altLang="en-US" dirty="0" smtClean="0"/>
              <a:t>报文摘要：</a:t>
            </a:r>
            <a:r>
              <a:rPr lang="en-US" altLang="zh-CN" dirty="0" smtClean="0"/>
              <a:t>MD2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MD5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SHA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</a:t>
            </a:r>
          </a:p>
          <a:p>
            <a:pPr lvl="2"/>
            <a:r>
              <a:rPr lang="zh-CN" altLang="en-US" dirty="0" smtClean="0"/>
              <a:t>加密签名：</a:t>
            </a:r>
            <a:r>
              <a:rPr lang="en-US" altLang="zh-CN" dirty="0" smtClean="0"/>
              <a:t>RSA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DSA</a:t>
            </a:r>
          </a:p>
          <a:p>
            <a:pPr lvl="2"/>
            <a:r>
              <a:rPr lang="zh-CN" altLang="en-US" dirty="0" smtClean="0"/>
              <a:t>持钥者密钥对类型：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密钥、</a:t>
            </a:r>
            <a:r>
              <a:rPr lang="en-US" altLang="zh-CN" dirty="0" smtClean="0"/>
              <a:t>DSA</a:t>
            </a:r>
            <a:r>
              <a:rPr lang="zh-CN" altLang="en-US" dirty="0" smtClean="0"/>
              <a:t>签名密钥、</a:t>
            </a:r>
            <a:r>
              <a:rPr lang="en-US" altLang="zh-CN" dirty="0" smtClean="0"/>
              <a:t>D-H</a:t>
            </a:r>
            <a:r>
              <a:rPr lang="zh-CN" altLang="en-US" dirty="0" smtClean="0"/>
              <a:t>交换密钥、</a:t>
            </a:r>
            <a:r>
              <a:rPr lang="en-US" altLang="zh-CN" dirty="0" smtClean="0"/>
              <a:t>KEA</a:t>
            </a:r>
            <a:r>
              <a:rPr lang="zh-CN" altLang="en-US" dirty="0" smtClean="0"/>
              <a:t>密钥、</a:t>
            </a:r>
            <a:r>
              <a:rPr lang="en-US" altLang="zh-CN" dirty="0" smtClean="0"/>
              <a:t>ECDSA</a:t>
            </a:r>
            <a:r>
              <a:rPr lang="zh-CN" altLang="en-US" dirty="0" smtClean="0"/>
              <a:t>密钥</a:t>
            </a:r>
          </a:p>
          <a:p>
            <a:pPr lvl="1"/>
            <a:r>
              <a:rPr lang="zh-CN" altLang="en-US" dirty="0" smtClean="0"/>
              <a:t>多种命名机制</a:t>
            </a:r>
          </a:p>
          <a:p>
            <a:pPr lvl="2">
              <a:buNone/>
            </a:pPr>
            <a:r>
              <a:rPr lang="en-US" altLang="zh-CN" dirty="0" smtClean="0"/>
              <a:t>E-mail</a:t>
            </a:r>
            <a:r>
              <a:rPr lang="zh-CN" altLang="en-US" dirty="0" smtClean="0"/>
              <a:t>地址、</a:t>
            </a:r>
            <a:r>
              <a:rPr lang="en-US" altLang="zh-CN" dirty="0" smtClean="0"/>
              <a:t>IPv4/v6</a:t>
            </a:r>
            <a:r>
              <a:rPr lang="zh-CN" altLang="en-US" dirty="0" smtClean="0"/>
              <a:t>地址、</a:t>
            </a:r>
            <a:r>
              <a:rPr lang="en-US" altLang="zh-CN" dirty="0" smtClean="0"/>
              <a:t>DNS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URL</a:t>
            </a:r>
          </a:p>
          <a:p>
            <a:pPr lvl="1"/>
            <a:r>
              <a:rPr lang="zh-CN" altLang="en-US" dirty="0" smtClean="0"/>
              <a:t>限制证书</a:t>
            </a:r>
            <a:r>
              <a:rPr lang="en-US" altLang="zh-CN" dirty="0" smtClean="0"/>
              <a:t>(</a:t>
            </a:r>
            <a:r>
              <a:rPr lang="zh-CN" altLang="en-US" dirty="0" smtClean="0"/>
              <a:t>公钥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的用途</a:t>
            </a:r>
          </a:p>
          <a:p>
            <a:pPr marL="900000" lvl="2" indent="0">
              <a:buNone/>
            </a:pPr>
            <a:r>
              <a:rPr lang="zh-CN" altLang="en-US" dirty="0" smtClean="0"/>
              <a:t>签名、无否认、密钥加密、密钥协商、数据加密、证书签发、</a:t>
            </a:r>
            <a:r>
              <a:rPr lang="en-US" altLang="zh-CN" dirty="0" smtClean="0"/>
              <a:t>CRL</a:t>
            </a:r>
            <a:r>
              <a:rPr lang="zh-CN" altLang="en-US" dirty="0" smtClean="0"/>
              <a:t>签发</a:t>
            </a:r>
          </a:p>
          <a:p>
            <a:pPr lvl="1"/>
            <a:r>
              <a:rPr lang="zh-CN" altLang="en-US" dirty="0" smtClean="0"/>
              <a:t>定义证书遵循的策略</a:t>
            </a:r>
          </a:p>
          <a:p>
            <a:pPr lvl="1"/>
            <a:r>
              <a:rPr lang="zh-CN" altLang="en-US" dirty="0" smtClean="0"/>
              <a:t>证书链的处理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109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即保密又认证：</a:t>
            </a:r>
            <a:r>
              <a:rPr lang="zh-CN" altLang="en-US" sz="2400" dirty="0" smtClean="0"/>
              <a:t>把保密</a:t>
            </a:r>
            <a:r>
              <a:rPr lang="zh-CN" altLang="en-US" sz="2400" dirty="0"/>
              <a:t>和</a:t>
            </a:r>
            <a:r>
              <a:rPr lang="zh-CN" altLang="en-US" sz="2400" dirty="0" smtClean="0"/>
              <a:t>认证过程结合起来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密钥交换</a:t>
            </a:r>
            <a:r>
              <a:rPr lang="zh-CN" altLang="en-US" sz="2400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例如</a:t>
            </a:r>
            <a:r>
              <a:rPr lang="en-US" altLang="zh-CN" sz="2400" dirty="0" err="1" smtClean="0"/>
              <a:t>Diffie</a:t>
            </a:r>
            <a:r>
              <a:rPr lang="en-US" altLang="zh-CN" sz="2400" dirty="0" smtClean="0"/>
              <a:t>-Hellman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72816"/>
            <a:ext cx="5976664" cy="351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0"/>
          <p:cNvSpPr>
            <a:spLocks noRot="1" noChangeArrowheads="1"/>
          </p:cNvSpPr>
          <p:nvPr/>
        </p:nvSpPr>
        <p:spPr bwMode="auto">
          <a:xfrm>
            <a:off x="1475656" y="1772816"/>
            <a:ext cx="6408712" cy="338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 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PU</a:t>
            </a:r>
            <a:r>
              <a:rPr lang="en-US" altLang="zh-CN" sz="2000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D(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PR</a:t>
            </a:r>
            <a:r>
              <a:rPr lang="en-US" altLang="zh-CN" sz="2000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m))             m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PU</a:t>
            </a:r>
            <a:r>
              <a:rPr lang="en-US" altLang="zh-CN" sz="2000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D(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PR</a:t>
            </a:r>
            <a:r>
              <a:rPr lang="en-US" altLang="zh-CN" sz="2000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C))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5" name="流程图: 合并 1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6</a:t>
            </a:r>
            <a:r>
              <a:rPr lang="zh-CN" altLang="en-US" dirty="0" smtClean="0"/>
              <a:t>、公钥基础设施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RFC 2822</a:t>
            </a:r>
            <a:r>
              <a:rPr lang="zh-CN" altLang="en-US" dirty="0" smtClean="0"/>
              <a:t>（互联网安全术语）定义：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FF0000"/>
                </a:solidFill>
              </a:rPr>
              <a:t>PKI</a:t>
            </a:r>
            <a:r>
              <a:rPr lang="zh-CN" altLang="en-US" dirty="0" smtClean="0">
                <a:solidFill>
                  <a:srgbClr val="FF0000"/>
                </a:solidFill>
              </a:rPr>
              <a:t>系统</a:t>
            </a:r>
            <a:r>
              <a:rPr lang="en-US" altLang="zh-CN" dirty="0">
                <a:solidFill>
                  <a:srgbClr val="FF0000"/>
                </a:solidFill>
              </a:rPr>
              <a:t>(Public Key Infrastructure)</a:t>
            </a:r>
            <a:r>
              <a:rPr lang="zh-CN" altLang="en-US" dirty="0" smtClean="0"/>
              <a:t>是由硬件、软件、人、策略和相应处理构成的一整套体系。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用来创建、管理、存储、分发和撤销数字证书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提供网络信息安全服务，保证用户安全、便捷、高效地获取公钥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110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95400"/>
            <a:ext cx="8363272" cy="5029200"/>
          </a:xfrm>
        </p:spPr>
        <p:txBody>
          <a:bodyPr/>
          <a:lstStyle/>
          <a:p>
            <a:r>
              <a:rPr lang="zh-CN" altLang="en-US" dirty="0"/>
              <a:t>互联网工程任务组</a:t>
            </a:r>
            <a:r>
              <a:rPr lang="en-US" altLang="zh-CN" dirty="0"/>
              <a:t>(IETF)</a:t>
            </a:r>
            <a:r>
              <a:rPr lang="zh-CN" altLang="en-US" dirty="0"/>
              <a:t>的</a:t>
            </a:r>
            <a:r>
              <a:rPr lang="en-US" altLang="zh-CN" dirty="0"/>
              <a:t>PKIX</a:t>
            </a:r>
            <a:r>
              <a:rPr lang="zh-CN" altLang="en-US" dirty="0"/>
              <a:t>工作组在</a:t>
            </a:r>
            <a:r>
              <a:rPr lang="en-US" altLang="zh-CN" dirty="0"/>
              <a:t>X.509</a:t>
            </a:r>
            <a:r>
              <a:rPr lang="zh-CN" altLang="en-US" dirty="0"/>
              <a:t>基础上建立了一个基本模型，包括：</a:t>
            </a:r>
            <a:endParaRPr lang="en-US" altLang="zh-CN" dirty="0"/>
          </a:p>
          <a:p>
            <a:pPr lvl="1"/>
            <a:r>
              <a:rPr lang="zh-CN" altLang="en-US" dirty="0"/>
              <a:t>端实体</a:t>
            </a:r>
            <a:endParaRPr lang="en-US" altLang="zh-CN" dirty="0"/>
          </a:p>
          <a:p>
            <a:pPr lvl="1"/>
            <a:r>
              <a:rPr lang="zh-CN" altLang="en-US" dirty="0"/>
              <a:t>认证机构</a:t>
            </a:r>
            <a:r>
              <a:rPr lang="en-US" altLang="zh-CN" dirty="0"/>
              <a:t>(CA)</a:t>
            </a:r>
            <a:r>
              <a:rPr lang="zh-CN" altLang="en-US" dirty="0"/>
              <a:t>：生成、</a:t>
            </a:r>
            <a:r>
              <a:rPr lang="zh-CN" altLang="en-US" dirty="0" smtClean="0"/>
              <a:t>发放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证书</a:t>
            </a:r>
            <a:r>
              <a:rPr lang="zh-CN" altLang="en-US" dirty="0"/>
              <a:t>，也承担部分管理任务</a:t>
            </a:r>
            <a:endParaRPr lang="en-US" altLang="zh-CN" dirty="0"/>
          </a:p>
          <a:p>
            <a:pPr lvl="1"/>
            <a:r>
              <a:rPr lang="zh-CN" altLang="en-US" dirty="0"/>
              <a:t>注册机构</a:t>
            </a:r>
            <a:r>
              <a:rPr lang="en-US" altLang="zh-CN" dirty="0"/>
              <a:t>(RA)</a:t>
            </a:r>
            <a:r>
              <a:rPr lang="zh-CN" altLang="en-US" dirty="0"/>
              <a:t>：承担部</a:t>
            </a:r>
            <a:r>
              <a:rPr lang="zh-CN" altLang="en-US" dirty="0" smtClean="0"/>
              <a:t>分管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理</a:t>
            </a:r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证书撤销列表</a:t>
            </a:r>
            <a:r>
              <a:rPr lang="en-US" altLang="zh-CN" dirty="0"/>
              <a:t>(CRL)</a:t>
            </a:r>
            <a:r>
              <a:rPr lang="zh-CN" altLang="en-US" dirty="0"/>
              <a:t>发布点</a:t>
            </a:r>
            <a:endParaRPr lang="en-US" altLang="zh-CN" dirty="0"/>
          </a:p>
          <a:p>
            <a:pPr lvl="1"/>
            <a:r>
              <a:rPr lang="zh-CN" altLang="en-US" dirty="0"/>
              <a:t>证书存取库</a:t>
            </a:r>
            <a:endParaRPr lang="en-US" altLang="zh-CN" dirty="0"/>
          </a:p>
          <a:p>
            <a:pPr lvl="1"/>
            <a:r>
              <a:rPr lang="zh-CN" altLang="en-US" dirty="0"/>
              <a:t>密钥备份、恢复、历史档案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303" y="1772816"/>
            <a:ext cx="409319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111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/>
              <a:t>三、组合公钥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1999</a:t>
            </a:r>
            <a:r>
              <a:rPr lang="zh-CN" altLang="en-US" dirty="0" smtClean="0"/>
              <a:t>年提出</a:t>
            </a:r>
            <a:r>
              <a:rPr lang="en-US" altLang="zh-CN" dirty="0" smtClean="0"/>
              <a:t>CPK(Combined </a:t>
            </a:r>
            <a:r>
              <a:rPr lang="en-US" altLang="zh-CN" dirty="0"/>
              <a:t>Public Key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基于离散对数或椭圆曲线实现</a:t>
            </a:r>
            <a:endParaRPr lang="en-US" altLang="zh-CN" dirty="0" smtClean="0"/>
          </a:p>
          <a:p>
            <a:r>
              <a:rPr lang="zh-CN" altLang="en-US" dirty="0" smtClean="0"/>
              <a:t>实现海量公</a:t>
            </a:r>
            <a:r>
              <a:rPr lang="en-US" altLang="zh-CN" dirty="0" smtClean="0"/>
              <a:t>/</a:t>
            </a:r>
            <a:r>
              <a:rPr lang="zh-CN" altLang="en-US" dirty="0" smtClean="0"/>
              <a:t>私钥产生、管理与分发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KDC</a:t>
            </a:r>
            <a:r>
              <a:rPr lang="zh-CN" altLang="en-US" dirty="0" smtClean="0"/>
              <a:t>产生私钥矩阵（保密），公钥矩阵（公开）</a:t>
            </a:r>
            <a:endParaRPr lang="en-US" altLang="zh-CN" dirty="0" smtClean="0"/>
          </a:p>
          <a:p>
            <a:r>
              <a:rPr lang="en-US" altLang="zh-CN" dirty="0" smtClean="0"/>
              <a:t>KDC</a:t>
            </a:r>
            <a:r>
              <a:rPr lang="zh-CN" altLang="en-US" dirty="0" smtClean="0"/>
              <a:t>将用户的私钥和公钥矩阵发送给各个用户</a:t>
            </a:r>
            <a:endParaRPr lang="en-US" altLang="zh-CN" dirty="0" smtClean="0"/>
          </a:p>
          <a:p>
            <a:r>
              <a:rPr lang="zh-CN" altLang="en-US" dirty="0" smtClean="0"/>
              <a:t>用户可以根据通信对方的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，由公钥矩阵算出对方的公钥</a:t>
            </a:r>
            <a:endParaRPr lang="en-US" altLang="zh-CN" dirty="0" smtClean="0"/>
          </a:p>
          <a:p>
            <a:r>
              <a:rPr lang="en-US" altLang="zh-CN" dirty="0" err="1" smtClean="0"/>
              <a:t>m</a:t>
            </a:r>
            <a:r>
              <a:rPr lang="en-US" altLang="zh-CN" dirty="0" err="1" smtClean="0">
                <a:sym typeface="Symbol"/>
              </a:rPr>
              <a:t></a:t>
            </a:r>
            <a:r>
              <a:rPr lang="en-US" altLang="zh-CN" dirty="0" err="1" smtClean="0"/>
              <a:t>h</a:t>
            </a:r>
            <a:r>
              <a:rPr lang="zh-CN" altLang="en-US" dirty="0" smtClean="0"/>
              <a:t>的矩阵可以提供</a:t>
            </a:r>
            <a:r>
              <a:rPr lang="en-US" altLang="zh-CN" dirty="0" err="1" smtClean="0"/>
              <a:t>m</a:t>
            </a:r>
            <a:r>
              <a:rPr lang="en-US" altLang="zh-CN" baseline="30000" dirty="0" err="1" smtClean="0"/>
              <a:t>h</a:t>
            </a:r>
            <a:r>
              <a:rPr lang="zh-CN" altLang="en-US" dirty="0" smtClean="0"/>
              <a:t>个公、私钥对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112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14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生成密钥矩阵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DLP</a:t>
            </a:r>
            <a:r>
              <a:rPr lang="zh-CN" altLang="en-US" dirty="0" smtClean="0"/>
              <a:t>的密钥矩阵生成：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确定大素数</a:t>
            </a:r>
            <a:r>
              <a:rPr lang="en-US" altLang="zh-CN" dirty="0" smtClean="0"/>
              <a:t>p, q, n=</a:t>
            </a:r>
            <a:r>
              <a:rPr lang="en-US" altLang="zh-CN" dirty="0" err="1" smtClean="0"/>
              <a:t>pq</a:t>
            </a:r>
            <a:r>
              <a:rPr lang="en-US" altLang="zh-CN" dirty="0" smtClean="0"/>
              <a:t>, 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/>
              <a:t>(n)</a:t>
            </a:r>
          </a:p>
          <a:p>
            <a:pPr lvl="1"/>
            <a:r>
              <a:rPr lang="zh-CN" altLang="en-US" dirty="0" smtClean="0"/>
              <a:t>随机生成私钥矩阵</a:t>
            </a:r>
            <a:r>
              <a:rPr lang="en-US" altLang="zh-CN" dirty="0" smtClean="0"/>
              <a:t>SSK={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}</a:t>
            </a:r>
          </a:p>
          <a:p>
            <a:pPr lvl="1"/>
            <a:r>
              <a:rPr lang="zh-CN" altLang="en-US" dirty="0" smtClean="0"/>
              <a:t>计算公钥矩阵</a:t>
            </a:r>
            <a:r>
              <a:rPr lang="en-US" altLang="zh-CN" dirty="0" smtClean="0"/>
              <a:t>PSK={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=r</a:t>
            </a:r>
            <a:r>
              <a:rPr lang="en-US" altLang="zh-CN" baseline="-25000" dirty="0" smtClean="0"/>
              <a:t>ij</a:t>
            </a:r>
            <a:r>
              <a:rPr lang="en-US" altLang="zh-CN" baseline="30000" dirty="0" smtClean="0"/>
              <a:t>-1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mod 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/>
              <a:t>(n)}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14348" y="3429000"/>
          <a:ext cx="7700079" cy="17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Equation" r:id="rId4" imgW="3340080" imgH="774360" progId="Equation.DSMT4">
                  <p:embed/>
                </p:oleObj>
              </mc:Choice>
              <mc:Fallback>
                <p:oleObj name="Equation" r:id="rId4" imgW="3340080" imgH="774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3429000"/>
                        <a:ext cx="7700079" cy="178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0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ECC</a:t>
            </a:r>
            <a:r>
              <a:rPr lang="zh-CN" altLang="en-US" dirty="0" smtClean="0"/>
              <a:t>的密钥矩阵生成：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确定椭圆曲线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), </a:t>
            </a:r>
            <a:r>
              <a:rPr lang="zh-CN" altLang="en-US" dirty="0" smtClean="0"/>
              <a:t>基点</a:t>
            </a:r>
            <a:r>
              <a:rPr lang="en-US" altLang="zh-CN" dirty="0" smtClean="0"/>
              <a:t>G</a:t>
            </a:r>
          </a:p>
          <a:p>
            <a:pPr lvl="1"/>
            <a:r>
              <a:rPr lang="zh-CN" altLang="en-US" dirty="0" smtClean="0"/>
              <a:t>随机生成私钥矩阵</a:t>
            </a:r>
            <a:r>
              <a:rPr lang="en-US" altLang="zh-CN" dirty="0" smtClean="0"/>
              <a:t>SSK={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}</a:t>
            </a:r>
          </a:p>
          <a:p>
            <a:pPr lvl="1"/>
            <a:r>
              <a:rPr lang="zh-CN" altLang="en-US" dirty="0" smtClean="0"/>
              <a:t>计算公钥矩阵</a:t>
            </a:r>
            <a:r>
              <a:rPr lang="en-US" altLang="zh-CN" dirty="0" smtClean="0"/>
              <a:t>PSK={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ij</a:t>
            </a:r>
            <a:r>
              <a:rPr lang="en-US" altLang="zh-CN" dirty="0" err="1" smtClean="0"/>
              <a:t>G</a:t>
            </a:r>
            <a:r>
              <a:rPr lang="en-US" altLang="zh-CN" dirty="0" smtClean="0"/>
              <a:t>}</a:t>
            </a:r>
          </a:p>
          <a:p>
            <a:endParaRPr lang="zh-CN" altLang="en-US" dirty="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267562" y="3365612"/>
          <a:ext cx="8590718" cy="1635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3" imgW="4203360" imgH="799920" progId="Equation.DSMT4">
                  <p:embed/>
                </p:oleObj>
              </mc:Choice>
              <mc:Fallback>
                <p:oleObj name="Equation" r:id="rId3" imgW="4203360" imgH="799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62" y="3365612"/>
                        <a:ext cx="8590718" cy="16350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114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7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公、私钥生成：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做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，再经过一系列变换，得到</a:t>
            </a:r>
            <a:r>
              <a:rPr lang="en-US" altLang="zh-CN" dirty="0" smtClean="0"/>
              <a:t>h</a:t>
            </a:r>
            <a:r>
              <a:rPr lang="zh-CN" altLang="en-US" dirty="0" smtClean="0"/>
              <a:t>个坐标：</a:t>
            </a:r>
            <a:r>
              <a:rPr lang="en-US" altLang="zh-CN" dirty="0" smtClean="0"/>
              <a:t>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),(x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),…,(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h</a:t>
            </a:r>
            <a:r>
              <a:rPr lang="en-US" altLang="zh-CN" dirty="0" err="1" smtClean="0"/>
              <a:t>,y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)</a:t>
            </a:r>
            <a:r>
              <a:rPr lang="zh-CN" altLang="en-US" dirty="0" smtClean="0"/>
              <a:t>（每列选一个元素）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公钥为：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DLP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PU=d</a:t>
            </a:r>
            <a:r>
              <a:rPr lang="en-US" altLang="zh-CN" baseline="-25000" dirty="0" smtClean="0"/>
              <a:t>x1y1</a:t>
            </a:r>
            <a:r>
              <a:rPr lang="en-US" altLang="zh-CN" dirty="0" smtClean="0"/>
              <a:t>×d</a:t>
            </a:r>
            <a:r>
              <a:rPr lang="en-US" altLang="zh-CN" baseline="-25000" dirty="0" smtClean="0"/>
              <a:t>x2y2</a:t>
            </a:r>
            <a:r>
              <a:rPr lang="en-US" altLang="zh-CN" dirty="0" smtClean="0"/>
              <a:t>×…×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xhyh</a:t>
            </a:r>
            <a:endParaRPr lang="en-US" altLang="zh-CN" baseline="-25000" dirty="0" smtClean="0"/>
          </a:p>
          <a:p>
            <a:pPr lvl="2"/>
            <a:r>
              <a:rPr lang="en-US" altLang="zh-CN" dirty="0" smtClean="0"/>
              <a:t>ECC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PU=(x</a:t>
            </a:r>
            <a:r>
              <a:rPr lang="en-US" altLang="zh-CN" baseline="-25000" dirty="0" smtClean="0"/>
              <a:t>x1y1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x1y1</a:t>
            </a:r>
            <a:r>
              <a:rPr lang="en-US" altLang="zh-CN" dirty="0" smtClean="0"/>
              <a:t>)+(x</a:t>
            </a:r>
            <a:r>
              <a:rPr lang="en-US" altLang="zh-CN" baseline="-25000" dirty="0" smtClean="0"/>
              <a:t>x2y2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x2y2</a:t>
            </a:r>
            <a:r>
              <a:rPr lang="en-US" altLang="zh-CN" dirty="0" smtClean="0"/>
              <a:t>)+…+(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xhyh</a:t>
            </a:r>
            <a:r>
              <a:rPr lang="en-US" altLang="zh-CN" dirty="0" err="1" smtClean="0"/>
              <a:t>,y</a:t>
            </a:r>
            <a:r>
              <a:rPr lang="en-US" altLang="zh-CN" baseline="-25000" dirty="0" err="1" smtClean="0"/>
              <a:t>xhyh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私钥为：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DLP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PR=r</a:t>
            </a:r>
            <a:r>
              <a:rPr lang="en-US" altLang="zh-CN" baseline="-25000" dirty="0" smtClean="0"/>
              <a:t>x1y1</a:t>
            </a:r>
            <a:r>
              <a:rPr lang="en-US" altLang="zh-CN" dirty="0" smtClean="0"/>
              <a:t>×r</a:t>
            </a:r>
            <a:r>
              <a:rPr lang="en-US" altLang="zh-CN" baseline="-25000" dirty="0" smtClean="0"/>
              <a:t>x2y2</a:t>
            </a:r>
            <a:r>
              <a:rPr lang="en-US" altLang="zh-CN" dirty="0" smtClean="0"/>
              <a:t>×…×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xhyh</a:t>
            </a:r>
            <a:endParaRPr lang="en-US" altLang="zh-CN" baseline="-25000" dirty="0" smtClean="0"/>
          </a:p>
          <a:p>
            <a:pPr lvl="2"/>
            <a:r>
              <a:rPr lang="en-US" altLang="zh-CN" dirty="0" smtClean="0"/>
              <a:t>ECC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PR=r</a:t>
            </a:r>
            <a:r>
              <a:rPr lang="en-US" altLang="zh-CN" baseline="-25000" dirty="0" smtClean="0"/>
              <a:t>x1y1</a:t>
            </a:r>
            <a:r>
              <a:rPr lang="en-US" altLang="zh-CN" dirty="0" smtClean="0"/>
              <a:t>+r</a:t>
            </a:r>
            <a:r>
              <a:rPr lang="en-US" altLang="zh-CN" baseline="-25000" dirty="0" smtClean="0"/>
              <a:t>x2y2</a:t>
            </a:r>
            <a:r>
              <a:rPr lang="en-US" altLang="zh-CN" dirty="0" smtClean="0"/>
              <a:t>+…+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xhyh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密钥量：</a:t>
            </a:r>
            <a:r>
              <a:rPr lang="en-US" altLang="zh-CN" dirty="0" err="1" smtClean="0"/>
              <a:t>m</a:t>
            </a:r>
            <a:r>
              <a:rPr lang="en-US" altLang="zh-CN" baseline="30000" dirty="0" err="1" smtClean="0"/>
              <a:t>h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m=h=32</a:t>
            </a:r>
            <a:r>
              <a:rPr lang="zh-CN" altLang="en-US" dirty="0" smtClean="0"/>
              <a:t>时，密钥量为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160</a:t>
            </a:r>
            <a:r>
              <a:rPr lang="zh-CN" altLang="en-US" dirty="0" smtClean="0"/>
              <a:t>个）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en-US" altLang="zh-CN" dirty="0" err="1" smtClean="0"/>
              <a:t>m</a:t>
            </a:r>
            <a:r>
              <a:rPr lang="en-US" altLang="zh-CN" dirty="0" err="1" smtClean="0">
                <a:sym typeface="Symbol"/>
              </a:rPr>
              <a:t></a:t>
            </a:r>
            <a:r>
              <a:rPr lang="en-US" altLang="zh-CN" dirty="0" err="1" smtClean="0"/>
              <a:t>h</a:t>
            </a:r>
            <a:r>
              <a:rPr lang="zh-CN" altLang="en-US" dirty="0" smtClean="0"/>
              <a:t>个用户共谋，就有可能恢复私钥矩阵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115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四、利用公钥密码分配对称密钥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获得公钥后，可用于加密、认证等工作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公钥密码算法计算量大，速度慢，不适用于大数据量的实时加密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公钥密码通常用于管理会话密钥，即用公</a:t>
            </a:r>
            <a:r>
              <a:rPr lang="en-US" altLang="zh-CN" dirty="0" smtClean="0"/>
              <a:t>/</a:t>
            </a:r>
            <a:r>
              <a:rPr lang="zh-CN" altLang="en-US" dirty="0" smtClean="0"/>
              <a:t>私钥作为主密钥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用对称密码加密数据，会话密钥一般使用对称密钥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有多种协议用于协商会话密钥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116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简单的密钥交换协议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 err="1" smtClean="0"/>
              <a:t>Merkle</a:t>
            </a:r>
            <a:r>
              <a:rPr lang="zh-CN" altLang="en-US" sz="2800" dirty="0" smtClean="0"/>
              <a:t>于</a:t>
            </a:r>
            <a:r>
              <a:rPr lang="en-US" altLang="zh-CN" sz="2800" dirty="0" smtClean="0"/>
              <a:t>1979</a:t>
            </a:r>
            <a:r>
              <a:rPr lang="zh-CN" altLang="en-US" sz="2800" dirty="0" smtClean="0"/>
              <a:t>年提出：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en-US" altLang="zh-CN" sz="2400" dirty="0" smtClean="0"/>
              <a:t>A</a:t>
            </a:r>
            <a:r>
              <a:rPr lang="zh-CN" altLang="en-US" sz="2400" dirty="0" smtClean="0"/>
              <a:t>产生临时公私钥对</a:t>
            </a:r>
            <a:endParaRPr lang="en-US" altLang="zh-CN" sz="2400" dirty="0" smtClean="0"/>
          </a:p>
          <a:p>
            <a:pPr lvl="1">
              <a:lnSpc>
                <a:spcPct val="90000"/>
              </a:lnSpc>
            </a:pPr>
            <a:r>
              <a:rPr lang="en-US" altLang="zh-CN" sz="2400" dirty="0" smtClean="0"/>
              <a:t>A</a:t>
            </a:r>
            <a:r>
              <a:rPr lang="zh-CN" altLang="en-US" sz="2400" dirty="0" smtClean="0"/>
              <a:t>将公钥和他的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发送给</a:t>
            </a:r>
            <a:r>
              <a:rPr lang="en-US" altLang="zh-CN" sz="2400" dirty="0" smtClean="0"/>
              <a:t>B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/>
              <a:t>B</a:t>
            </a:r>
            <a:r>
              <a:rPr lang="zh-CN" altLang="en-US" sz="2400" dirty="0" smtClean="0"/>
              <a:t>产生会话密钥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，并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提供的公钥加密，并发给</a:t>
            </a:r>
            <a:r>
              <a:rPr lang="en-US" altLang="zh-CN" sz="2400" dirty="0" smtClean="0"/>
              <a:t>A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/>
              <a:t>A</a:t>
            </a:r>
            <a:r>
              <a:rPr lang="zh-CN" altLang="en-US" sz="2400" dirty="0" smtClean="0"/>
              <a:t>解密获得会话密钥，舍弃临时公私钥对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endParaRPr lang="en-US" altLang="zh-CN" sz="2800" dirty="0" smtClean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主要缺陷是存在中间人攻击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314" y="3608809"/>
            <a:ext cx="75819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117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中间人攻击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</a:t>
            </a:r>
            <a:r>
              <a:rPr lang="zh-CN" altLang="en-US" dirty="0" smtClean="0"/>
              <a:t>干扰密钥交换并窃取会话密钥后，可以不必再干扰</a:t>
            </a:r>
            <a:r>
              <a:rPr lang="en-US" altLang="zh-CN" dirty="0" smtClean="0"/>
              <a:t>AB</a:t>
            </a:r>
            <a:r>
              <a:rPr lang="zh-CN" altLang="en-US" dirty="0" smtClean="0"/>
              <a:t>的正常通信，只需监听即可获得所有消息</a:t>
            </a: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357290" y="2071678"/>
            <a:ext cx="6858048" cy="1828870"/>
            <a:chOff x="1071538" y="2786058"/>
            <a:chExt cx="6858048" cy="1828870"/>
          </a:xfrm>
        </p:grpSpPr>
        <p:sp>
          <p:nvSpPr>
            <p:cNvPr id="6" name="椭圆 5"/>
            <p:cNvSpPr/>
            <p:nvPr/>
          </p:nvSpPr>
          <p:spPr>
            <a:xfrm>
              <a:off x="1071538" y="3500438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071934" y="3500438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7072330" y="3429000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0" name="曲线连接符 9"/>
            <p:cNvCxnSpPr>
              <a:stCxn id="6" idx="7"/>
              <a:endCxn id="7" idx="1"/>
            </p:cNvCxnSpPr>
            <p:nvPr/>
          </p:nvCxnSpPr>
          <p:spPr>
            <a:xfrm rot="5400000" flipH="1" flipV="1">
              <a:off x="3000364" y="2376559"/>
              <a:ext cx="1588" cy="2394224"/>
            </a:xfrm>
            <a:prstGeom prst="curvedConnector3">
              <a:avLst>
                <a:gd name="adj1" fmla="val 19007116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28860" y="2857496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PU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||</a:t>
              </a:r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ID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2" name="曲线连接符 11"/>
            <p:cNvCxnSpPr>
              <a:stCxn id="7" idx="7"/>
              <a:endCxn id="8" idx="1"/>
            </p:cNvCxnSpPr>
            <p:nvPr/>
          </p:nvCxnSpPr>
          <p:spPr>
            <a:xfrm rot="5400000" flipH="1" flipV="1">
              <a:off x="5965041" y="2340840"/>
              <a:ext cx="71438" cy="2394224"/>
            </a:xfrm>
            <a:prstGeom prst="curvedConnector3">
              <a:avLst>
                <a:gd name="adj1" fmla="val 522510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>
              <a:stCxn id="8" idx="3"/>
              <a:endCxn id="7" idx="5"/>
            </p:cNvCxnSpPr>
            <p:nvPr/>
          </p:nvCxnSpPr>
          <p:spPr>
            <a:xfrm rot="5400000">
              <a:off x="5965041" y="2694440"/>
              <a:ext cx="71438" cy="2394224"/>
            </a:xfrm>
            <a:prstGeom prst="curvedConnector3">
              <a:avLst>
                <a:gd name="adj1" fmla="val 522510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曲线连接符 17"/>
            <p:cNvCxnSpPr>
              <a:stCxn id="7" idx="3"/>
              <a:endCxn id="6" idx="5"/>
            </p:cNvCxnSpPr>
            <p:nvPr/>
          </p:nvCxnSpPr>
          <p:spPr>
            <a:xfrm rot="5400000">
              <a:off x="3000364" y="2730159"/>
              <a:ext cx="1588" cy="2394224"/>
            </a:xfrm>
            <a:prstGeom prst="curvedConnector3">
              <a:avLst>
                <a:gd name="adj1" fmla="val 19007116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00694" y="2786058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PU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||</a:t>
              </a:r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ID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endPara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0694" y="4214818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PUe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(K)</a:t>
              </a:r>
              <a:endPara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28860" y="4214818"/>
              <a:ext cx="990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0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PUa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(K)</a:t>
              </a:r>
              <a:endPara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118</a:t>
            </a:fld>
            <a:endParaRPr lang="en-US" altLang="zh-CN" dirty="0"/>
          </a:p>
        </p:txBody>
      </p:sp>
      <p:sp>
        <p:nvSpPr>
          <p:cNvPr id="27" name="流程图: 合并 26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9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具有保密和认证的密钥分配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00034" y="1785926"/>
            <a:ext cx="8215370" cy="3777340"/>
            <a:chOff x="642910" y="1643050"/>
            <a:chExt cx="8215370" cy="377734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910" y="2055503"/>
              <a:ext cx="8215370" cy="2945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椭圆形标注 6"/>
            <p:cNvSpPr/>
            <p:nvPr/>
          </p:nvSpPr>
          <p:spPr>
            <a:xfrm>
              <a:off x="5929322" y="1643050"/>
              <a:ext cx="1785950" cy="562630"/>
            </a:xfrm>
            <a:prstGeom prst="wedgeEllipseCallout">
              <a:avLst>
                <a:gd name="adj1" fmla="val -35466"/>
                <a:gd name="adj2" fmla="val 6609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发出请求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0" name="椭圆形标注 9"/>
            <p:cNvSpPr/>
            <p:nvPr/>
          </p:nvSpPr>
          <p:spPr>
            <a:xfrm>
              <a:off x="2214546" y="3143248"/>
              <a:ext cx="1357322" cy="562630"/>
            </a:xfrm>
            <a:prstGeom prst="wedgeEllipseCallout">
              <a:avLst>
                <a:gd name="adj1" fmla="val -42203"/>
                <a:gd name="adj2" fmla="val -6279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确认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1" name="椭圆形标注 10"/>
            <p:cNvSpPr/>
            <p:nvPr/>
          </p:nvSpPr>
          <p:spPr>
            <a:xfrm>
              <a:off x="5715008" y="3357562"/>
              <a:ext cx="1357322" cy="562630"/>
            </a:xfrm>
            <a:prstGeom prst="wedgeEllipseCallout">
              <a:avLst>
                <a:gd name="adj1" fmla="val 47234"/>
                <a:gd name="adj2" fmla="val 6329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确认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2" name="椭圆形标注 11"/>
            <p:cNvSpPr/>
            <p:nvPr/>
          </p:nvSpPr>
          <p:spPr>
            <a:xfrm>
              <a:off x="5929322" y="4857760"/>
              <a:ext cx="2214578" cy="562630"/>
            </a:xfrm>
            <a:prstGeom prst="wedgeEllipseCallout">
              <a:avLst>
                <a:gd name="adj1" fmla="val -41041"/>
                <a:gd name="adj2" fmla="val -6560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传递会话密钥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119</a:t>
            </a:fld>
            <a:endParaRPr lang="en-US" altLang="zh-CN" dirty="0"/>
          </a:p>
        </p:txBody>
      </p:sp>
      <p:sp>
        <p:nvSpPr>
          <p:cNvPr id="18" name="流程图: 合并 1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对公开密钥密码编码系统的要求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itchFamily="18" charset="0"/>
              </a:rPr>
              <a:t>计算是容易的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产生一对密钥</a:t>
            </a:r>
            <a:r>
              <a:rPr lang="en-US" altLang="zh-CN" dirty="0" smtClean="0">
                <a:cs typeface="Times New Roman" pitchFamily="18" charset="0"/>
              </a:rPr>
              <a:t>(</a:t>
            </a:r>
            <a:r>
              <a:rPr lang="zh-CN" altLang="en-US" dirty="0" smtClean="0">
                <a:cs typeface="Times New Roman" pitchFamily="18" charset="0"/>
              </a:rPr>
              <a:t>公钥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e</a:t>
            </a:r>
            <a:r>
              <a:rPr lang="zh-CN" altLang="en-US" dirty="0" smtClean="0">
                <a:cs typeface="Times New Roman" pitchFamily="18" charset="0"/>
              </a:rPr>
              <a:t>和私钥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d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r>
              <a:rPr lang="zh-CN" altLang="en-US" dirty="0" smtClean="0">
                <a:cs typeface="Times New Roman" pitchFamily="18" charset="0"/>
              </a:rPr>
              <a:t>在计算上是容易的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不难计算</a:t>
            </a:r>
            <a:r>
              <a:rPr lang="en-US" altLang="zh-CN" dirty="0" smtClean="0">
                <a:cs typeface="Times New Roman" pitchFamily="18" charset="0"/>
              </a:rPr>
              <a:t>C=E(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e</a:t>
            </a:r>
            <a:r>
              <a:rPr lang="en-US" altLang="zh-CN" dirty="0" err="1" smtClean="0">
                <a:cs typeface="Times New Roman" pitchFamily="18" charset="0"/>
              </a:rPr>
              <a:t>,m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r>
              <a:rPr lang="zh-CN" altLang="en-US" dirty="0" smtClean="0">
                <a:cs typeface="Times New Roman" pitchFamily="18" charset="0"/>
              </a:rPr>
              <a:t>和</a:t>
            </a:r>
            <a:r>
              <a:rPr lang="en-US" altLang="zh-CN" dirty="0" smtClean="0">
                <a:cs typeface="Times New Roman" pitchFamily="18" charset="0"/>
              </a:rPr>
              <a:t>m=D(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d</a:t>
            </a:r>
            <a:r>
              <a:rPr lang="en-US" altLang="zh-CN" dirty="0" err="1" smtClean="0">
                <a:cs typeface="Times New Roman" pitchFamily="18" charset="0"/>
              </a:rPr>
              <a:t>,C</a:t>
            </a:r>
            <a:r>
              <a:rPr lang="en-US" altLang="zh-CN" dirty="0" smtClean="0">
                <a:cs typeface="Times New Roman" pitchFamily="18" charset="0"/>
              </a:rPr>
              <a:t>)</a:t>
            </a:r>
          </a:p>
          <a:p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分析是不可行的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知道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e</a:t>
            </a:r>
            <a:r>
              <a:rPr lang="en-US" altLang="zh-CN" dirty="0" smtClean="0">
                <a:cs typeface="Times New Roman" pitchFamily="18" charset="0"/>
              </a:rPr>
              <a:t>, </a:t>
            </a:r>
            <a:r>
              <a:rPr lang="zh-CN" altLang="en-US" dirty="0" smtClean="0">
                <a:cs typeface="Times New Roman" pitchFamily="18" charset="0"/>
              </a:rPr>
              <a:t>计算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d</a:t>
            </a:r>
            <a:r>
              <a:rPr lang="zh-CN" altLang="en-US" dirty="0" smtClean="0">
                <a:cs typeface="Times New Roman" pitchFamily="18" charset="0"/>
              </a:rPr>
              <a:t>不可行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不知道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d</a:t>
            </a:r>
            <a:r>
              <a:rPr lang="zh-CN" altLang="en-US" dirty="0" smtClean="0">
                <a:cs typeface="Times New Roman" pitchFamily="18" charset="0"/>
              </a:rPr>
              <a:t>，即使知道</a:t>
            </a:r>
            <a:r>
              <a:rPr lang="en-US" altLang="zh-CN" dirty="0" err="1" smtClean="0"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cs typeface="Times New Roman" pitchFamily="18" charset="0"/>
              </a:rPr>
              <a:t>e</a:t>
            </a:r>
            <a:r>
              <a:rPr lang="en-US" altLang="zh-CN" dirty="0" smtClean="0">
                <a:cs typeface="Times New Roman" pitchFamily="18" charset="0"/>
              </a:rPr>
              <a:t>, E, D</a:t>
            </a:r>
            <a:r>
              <a:rPr lang="zh-CN" altLang="en-US" dirty="0" smtClean="0">
                <a:cs typeface="Times New Roman" pitchFamily="18" charset="0"/>
              </a:rPr>
              <a:t>及</a:t>
            </a:r>
            <a:r>
              <a:rPr lang="en-US" altLang="zh-CN" dirty="0" smtClean="0">
                <a:cs typeface="Times New Roman" pitchFamily="18" charset="0"/>
              </a:rPr>
              <a:t>C</a:t>
            </a:r>
            <a:r>
              <a:rPr lang="zh-CN" altLang="en-US" dirty="0" smtClean="0">
                <a:cs typeface="Times New Roman" pitchFamily="18" charset="0"/>
              </a:rPr>
              <a:t>，计算</a:t>
            </a:r>
            <a:r>
              <a:rPr lang="en-US" altLang="zh-CN" dirty="0" smtClean="0">
                <a:cs typeface="Times New Roman" pitchFamily="18" charset="0"/>
              </a:rPr>
              <a:t>m</a:t>
            </a:r>
            <a:r>
              <a:rPr lang="zh-CN" altLang="en-US" dirty="0" smtClean="0">
                <a:cs typeface="Times New Roman" pitchFamily="18" charset="0"/>
              </a:rPr>
              <a:t>不可行</a:t>
            </a:r>
          </a:p>
          <a:p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加密变换和解密变换可以互换顺序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即</a:t>
            </a:r>
            <a:r>
              <a:rPr lang="en-US" altLang="zh-CN" dirty="0" smtClean="0">
                <a:cs typeface="Times New Roman" pitchFamily="18" charset="0"/>
              </a:rPr>
              <a:t>D(E(m))=E(D(m))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混合密钥分配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使用</a:t>
            </a:r>
            <a:r>
              <a:rPr lang="en-US" altLang="zh-CN" dirty="0">
                <a:cs typeface="Times New Roman" pitchFamily="18" charset="0"/>
              </a:rPr>
              <a:t>KDC</a:t>
            </a:r>
            <a:endParaRPr lang="en-AU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KDC</a:t>
            </a:r>
            <a:r>
              <a:rPr lang="zh-CN" altLang="en-US" dirty="0">
                <a:cs typeface="Times New Roman" pitchFamily="18" charset="0"/>
              </a:rPr>
              <a:t>与每个用户间共享一个秘密的主密钥</a:t>
            </a:r>
            <a:endParaRPr lang="en-AU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使用主密钥来分配会话密钥</a:t>
            </a:r>
            <a:endParaRPr lang="en-AU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公钥用于分发主密钥</a:t>
            </a:r>
            <a:endParaRPr lang="en-AU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当用户分布比较分散时特别有效</a:t>
            </a:r>
            <a:endParaRPr lang="en-AU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主要考虑：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性能：需要频繁更换会话密钥时，公钥算法的计算量会影响系统性能。在混合系统中，</a:t>
            </a:r>
            <a:r>
              <a:rPr lang="en-US" altLang="zh-CN" dirty="0">
                <a:cs typeface="Times New Roman" pitchFamily="18" charset="0"/>
              </a:rPr>
              <a:t>KDC</a:t>
            </a:r>
            <a:r>
              <a:rPr lang="zh-CN" altLang="en-US" dirty="0">
                <a:cs typeface="Times New Roman" pitchFamily="18" charset="0"/>
              </a:rPr>
              <a:t>只偶尔更新主密钥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兼容性：易于应用到传统</a:t>
            </a:r>
            <a:r>
              <a:rPr lang="en-US" altLang="zh-CN" dirty="0">
                <a:cs typeface="Times New Roman" pitchFamily="18" charset="0"/>
              </a:rPr>
              <a:t>KDC</a:t>
            </a:r>
            <a:r>
              <a:rPr lang="zh-CN" altLang="en-US" dirty="0">
                <a:cs typeface="Times New Roman" pitchFamily="18" charset="0"/>
              </a:rPr>
              <a:t>系统</a:t>
            </a:r>
            <a:r>
              <a:rPr lang="zh-CN" altLang="en-US" dirty="0" smtClean="0">
                <a:cs typeface="Times New Roman" pitchFamily="18" charset="0"/>
              </a:rPr>
              <a:t>中</a:t>
            </a:r>
            <a:endParaRPr lang="en-AU" altLang="zh-CN" dirty="0"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120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/>
              <a:t>五、密钥协商协议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altLang="zh-CN" dirty="0" err="1" smtClean="0">
                <a:cs typeface="Times New Roman" pitchFamily="18" charset="0"/>
              </a:rPr>
              <a:t>Diffie</a:t>
            </a:r>
            <a:r>
              <a:rPr lang="zh-CN" altLang="en-US" dirty="0" smtClean="0">
                <a:cs typeface="Times New Roman" pitchFamily="18" charset="0"/>
              </a:rPr>
              <a:t>和</a:t>
            </a:r>
            <a:r>
              <a:rPr lang="en-AU" altLang="zh-CN" dirty="0" err="1" smtClean="0">
                <a:cs typeface="Times New Roman" pitchFamily="18" charset="0"/>
              </a:rPr>
              <a:t>Hellman</a:t>
            </a:r>
            <a:r>
              <a:rPr lang="zh-CN" altLang="en-US" dirty="0" smtClean="0">
                <a:cs typeface="Times New Roman" pitchFamily="18" charset="0"/>
              </a:rPr>
              <a:t>于</a:t>
            </a:r>
            <a:r>
              <a:rPr lang="en-AU" altLang="zh-CN" dirty="0" smtClean="0">
                <a:cs typeface="Times New Roman" pitchFamily="18" charset="0"/>
              </a:rPr>
              <a:t>1976</a:t>
            </a:r>
            <a:r>
              <a:rPr lang="zh-CN" altLang="en-US" dirty="0" smtClean="0">
                <a:cs typeface="Times New Roman" pitchFamily="18" charset="0"/>
              </a:rPr>
              <a:t>提出的首次利用公钥算法实现密钥分配</a:t>
            </a:r>
            <a:endParaRPr lang="en-AU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轶闻：</a:t>
            </a:r>
            <a:r>
              <a:rPr lang="en-AU" altLang="zh-CN" dirty="0" smtClean="0">
                <a:cs typeface="Times New Roman" pitchFamily="18" charset="0"/>
              </a:rPr>
              <a:t>Williamson(UK CESG)</a:t>
            </a:r>
            <a:r>
              <a:rPr lang="zh-CN" altLang="en-US" dirty="0" smtClean="0">
                <a:cs typeface="Times New Roman" pitchFamily="18" charset="0"/>
              </a:rPr>
              <a:t>于</a:t>
            </a:r>
            <a:r>
              <a:rPr lang="en-US" altLang="zh-CN" dirty="0" smtClean="0">
                <a:cs typeface="Times New Roman" pitchFamily="18" charset="0"/>
              </a:rPr>
              <a:t>1970</a:t>
            </a:r>
            <a:r>
              <a:rPr lang="zh-CN" altLang="en-US" dirty="0" smtClean="0">
                <a:cs typeface="Times New Roman" pitchFamily="18" charset="0"/>
              </a:rPr>
              <a:t>年已在机密文件中提出了该算法，并用于开发商业产品</a:t>
            </a:r>
            <a:endParaRPr lang="en-AU" altLang="zh-CN" dirty="0" smtClean="0">
              <a:cs typeface="Times New Roman" pitchFamily="18" charset="0"/>
            </a:endParaRPr>
          </a:p>
          <a:p>
            <a:pPr marL="914400" lvl="1" indent="-514350"/>
            <a:endParaRPr lang="en-US" altLang="zh-CN" dirty="0" smtClean="0">
              <a:cs typeface="Times New Roman" pitchFamily="18" charset="0"/>
            </a:endParaRPr>
          </a:p>
          <a:p>
            <a:r>
              <a:rPr lang="en-US" altLang="zh-CN" dirty="0" smtClean="0">
                <a:cs typeface="Times New Roman" pitchFamily="18" charset="0"/>
              </a:rPr>
              <a:t>D-H</a:t>
            </a:r>
            <a:r>
              <a:rPr lang="zh-CN" altLang="en-US" dirty="0" smtClean="0">
                <a:cs typeface="Times New Roman" pitchFamily="18" charset="0"/>
              </a:rPr>
              <a:t>协议用于安全协商密钥</a:t>
            </a:r>
            <a:endParaRPr lang="en-AU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不能用于交换确定消息</a:t>
            </a:r>
            <a:endParaRPr lang="en-AU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可用于建立共享的密钥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仅有通信双方知道</a:t>
            </a:r>
            <a:endParaRPr lang="en-AU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密钥的值取决与通信双方（及他们的公私钥）</a:t>
            </a:r>
            <a:endParaRPr lang="en-AU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实现基于有限域上的指数运算</a:t>
            </a:r>
            <a:r>
              <a:rPr lang="en-US" altLang="zh-CN" dirty="0" smtClean="0">
                <a:cs typeface="Times New Roman" pitchFamily="18" charset="0"/>
              </a:rPr>
              <a:t>——</a:t>
            </a:r>
            <a:r>
              <a:rPr lang="zh-CN" altLang="en-US" dirty="0" smtClean="0">
                <a:cs typeface="Times New Roman" pitchFamily="18" charset="0"/>
              </a:rPr>
              <a:t>容易</a:t>
            </a:r>
            <a:endParaRPr lang="en-AU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安全性依赖于离散指数运算</a:t>
            </a:r>
            <a:r>
              <a:rPr lang="en-US" altLang="zh-CN" dirty="0" smtClean="0">
                <a:cs typeface="Times New Roman" pitchFamily="18" charset="0"/>
              </a:rPr>
              <a:t>——</a:t>
            </a:r>
            <a:r>
              <a:rPr lang="zh-CN" altLang="en-US" dirty="0" smtClean="0">
                <a:cs typeface="Times New Roman" pitchFamily="18" charset="0"/>
              </a:rPr>
              <a:t>困难</a:t>
            </a: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121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6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D-H</a:t>
            </a:r>
            <a:r>
              <a:rPr lang="zh-CN" altLang="en-US" dirty="0" smtClean="0"/>
              <a:t>协议算法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19985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cs typeface="Times New Roman" pitchFamily="18" charset="0"/>
              </a:rPr>
              <a:t>所有用户的公共参数：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大素数或素多项式</a:t>
            </a:r>
            <a:r>
              <a:rPr lang="en-US" altLang="zh-CN" dirty="0" smtClean="0">
                <a:cs typeface="Times New Roman" pitchFamily="18" charset="0"/>
              </a:rPr>
              <a:t>q</a:t>
            </a:r>
            <a:r>
              <a:rPr lang="zh-CN" altLang="en-US" dirty="0" smtClean="0">
                <a:cs typeface="Times New Roman" pitchFamily="18" charset="0"/>
              </a:rPr>
              <a:t>、模</a:t>
            </a:r>
            <a:r>
              <a:rPr lang="en-US" altLang="zh-CN" dirty="0" smtClean="0">
                <a:cs typeface="Times New Roman" pitchFamily="18" charset="0"/>
              </a:rPr>
              <a:t>q</a:t>
            </a:r>
            <a:r>
              <a:rPr lang="zh-CN" altLang="en-US" dirty="0" smtClean="0">
                <a:cs typeface="Times New Roman" pitchFamily="18" charset="0"/>
              </a:rPr>
              <a:t>的本原根</a:t>
            </a:r>
            <a:r>
              <a:rPr lang="el-GR" altLang="zh-CN" dirty="0" smtClean="0">
                <a:cs typeface="Times New Roman" pitchFamily="18" charset="0"/>
              </a:rPr>
              <a:t>α</a:t>
            </a:r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各用户（例如用户</a:t>
            </a:r>
            <a:r>
              <a:rPr lang="en-US" altLang="zh-CN" dirty="0" smtClean="0">
                <a:cs typeface="Times New Roman" pitchFamily="18" charset="0"/>
              </a:rPr>
              <a:t>A</a:t>
            </a:r>
            <a:r>
              <a:rPr lang="zh-CN" altLang="en-US" dirty="0" smtClean="0">
                <a:cs typeface="Times New Roman" pitchFamily="18" charset="0"/>
              </a:rPr>
              <a:t>）产生自己的密钥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选择私钥：</a:t>
            </a:r>
            <a:r>
              <a:rPr lang="en-US" altLang="zh-CN" dirty="0" smtClean="0">
                <a:cs typeface="Times New Roman" pitchFamily="18" charset="0"/>
              </a:rPr>
              <a:t>X</a:t>
            </a:r>
            <a:r>
              <a:rPr lang="en-AU" altLang="zh-CN" baseline="-25000" dirty="0" smtClean="0">
                <a:cs typeface="Times New Roman" pitchFamily="18" charset="0"/>
              </a:rPr>
              <a:t>A</a:t>
            </a:r>
            <a:r>
              <a:rPr lang="en-AU" altLang="zh-CN" dirty="0" smtClean="0">
                <a:cs typeface="Times New Roman" pitchFamily="18" charset="0"/>
              </a:rPr>
              <a:t>&lt; q 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计算公钥：</a:t>
            </a:r>
            <a:r>
              <a:rPr lang="en-AU" altLang="zh-CN" dirty="0" smtClean="0">
                <a:cs typeface="Times New Roman" pitchFamily="18" charset="0"/>
              </a:rPr>
              <a:t>Y</a:t>
            </a:r>
            <a:r>
              <a:rPr lang="en-AU" altLang="zh-CN" baseline="-25000" dirty="0" smtClean="0">
                <a:cs typeface="Times New Roman" pitchFamily="18" charset="0"/>
              </a:rPr>
              <a:t>A</a:t>
            </a:r>
            <a:r>
              <a:rPr lang="en-AU" altLang="zh-CN" dirty="0" smtClean="0">
                <a:cs typeface="Times New Roman" pitchFamily="18" charset="0"/>
              </a:rPr>
              <a:t> = </a:t>
            </a:r>
            <a:r>
              <a:rPr lang="el-GR" altLang="zh-CN" dirty="0" smtClean="0">
                <a:cs typeface="Times New Roman" pitchFamily="18" charset="0"/>
              </a:rPr>
              <a:t>α</a:t>
            </a:r>
            <a:r>
              <a:rPr lang="en-AU" altLang="zh-CN" baseline="30000" dirty="0" smtClean="0">
                <a:cs typeface="Times New Roman" pitchFamily="18" charset="0"/>
              </a:rPr>
              <a:t>X</a:t>
            </a:r>
            <a:r>
              <a:rPr lang="en-AU" altLang="zh-CN" baseline="14000" dirty="0" smtClean="0">
                <a:cs typeface="Times New Roman" pitchFamily="18" charset="0"/>
              </a:rPr>
              <a:t>A</a:t>
            </a:r>
            <a:r>
              <a:rPr lang="en-AU" altLang="zh-CN" dirty="0" smtClean="0">
                <a:cs typeface="Times New Roman" pitchFamily="18" charset="0"/>
              </a:rPr>
              <a:t> mod q</a:t>
            </a:r>
            <a:r>
              <a:rPr lang="zh-CN" altLang="en-US" dirty="0" smtClean="0">
                <a:cs typeface="Times New Roman" pitchFamily="18" charset="0"/>
              </a:rPr>
              <a:t>，并公开</a:t>
            </a:r>
            <a:r>
              <a:rPr lang="en-US" altLang="zh-CN" dirty="0" smtClean="0">
                <a:cs typeface="Times New Roman" pitchFamily="18" charset="0"/>
              </a:rPr>
              <a:t>Y</a:t>
            </a:r>
            <a:r>
              <a:rPr lang="en-AU" altLang="zh-CN" baseline="-25000" dirty="0" smtClean="0">
                <a:cs typeface="Times New Roman" pitchFamily="18" charset="0"/>
              </a:rPr>
              <a:t>A</a:t>
            </a:r>
            <a:endParaRPr lang="zh-CN" altLang="en-US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用户</a:t>
            </a:r>
            <a:r>
              <a:rPr lang="en-US" altLang="zh-CN" dirty="0" smtClean="0">
                <a:cs typeface="Times New Roman" pitchFamily="18" charset="0"/>
              </a:rPr>
              <a:t>A</a:t>
            </a:r>
            <a:r>
              <a:rPr lang="zh-CN" altLang="en-US" dirty="0" smtClean="0">
                <a:cs typeface="Times New Roman" pitchFamily="18" charset="0"/>
              </a:rPr>
              <a:t>、</a:t>
            </a:r>
            <a:r>
              <a:rPr lang="en-US" altLang="zh-CN" dirty="0" smtClean="0">
                <a:cs typeface="Times New Roman" pitchFamily="18" charset="0"/>
              </a:rPr>
              <a:t>B</a:t>
            </a:r>
            <a:r>
              <a:rPr lang="zh-CN" altLang="en-US" dirty="0" smtClean="0">
                <a:cs typeface="Times New Roman" pitchFamily="18" charset="0"/>
              </a:rPr>
              <a:t>查找对方公钥，再分别计算会话密钥</a:t>
            </a:r>
            <a:r>
              <a:rPr lang="en-AU" altLang="zh-CN" dirty="0" smtClean="0">
                <a:cs typeface="Times New Roman" pitchFamily="18" charset="0"/>
              </a:rPr>
              <a:t>K</a:t>
            </a:r>
            <a:r>
              <a:rPr lang="en-AU" altLang="zh-CN" baseline="-25000" dirty="0" smtClean="0">
                <a:cs typeface="Times New Roman" pitchFamily="18" charset="0"/>
              </a:rPr>
              <a:t>AB</a:t>
            </a:r>
            <a:endParaRPr lang="en-AU" altLang="zh-CN" dirty="0" smtClean="0">
              <a:cs typeface="Times New Roman" pitchFamily="18" charset="0"/>
            </a:endParaRPr>
          </a:p>
          <a:p>
            <a:pPr lvl="1">
              <a:buNone/>
            </a:pPr>
            <a:r>
              <a:rPr lang="en-AU" altLang="zh-CN" dirty="0" smtClean="0">
                <a:cs typeface="Times New Roman" pitchFamily="18" charset="0"/>
              </a:rPr>
              <a:t>K</a:t>
            </a:r>
            <a:r>
              <a:rPr lang="en-AU" altLang="zh-CN" baseline="-25000" dirty="0" smtClean="0">
                <a:cs typeface="Times New Roman" pitchFamily="18" charset="0"/>
              </a:rPr>
              <a:t>AB</a:t>
            </a:r>
            <a:r>
              <a:rPr lang="en-AU" altLang="zh-CN" dirty="0" smtClean="0">
                <a:cs typeface="Times New Roman" pitchFamily="18" charset="0"/>
              </a:rPr>
              <a:t> = </a:t>
            </a:r>
            <a:r>
              <a:rPr lang="el-GR" altLang="zh-CN" dirty="0" smtClean="0">
                <a:cs typeface="Times New Roman" pitchFamily="18" charset="0"/>
              </a:rPr>
              <a:t>α</a:t>
            </a:r>
            <a:r>
              <a:rPr lang="en-AU" altLang="zh-CN" baseline="30000" dirty="0" smtClean="0">
                <a:cs typeface="Times New Roman" pitchFamily="18" charset="0"/>
              </a:rPr>
              <a:t>X</a:t>
            </a:r>
            <a:r>
              <a:rPr lang="en-AU" altLang="zh-CN" baseline="14000" dirty="0" smtClean="0">
                <a:cs typeface="Times New Roman" pitchFamily="18" charset="0"/>
              </a:rPr>
              <a:t>A</a:t>
            </a:r>
            <a:r>
              <a:rPr lang="en-AU" altLang="zh-CN" baseline="30000" dirty="0" smtClean="0">
                <a:cs typeface="Times New Roman" pitchFamily="18" charset="0"/>
              </a:rPr>
              <a:t>X</a:t>
            </a:r>
            <a:r>
              <a:rPr lang="en-AU" altLang="zh-CN" baseline="14000" dirty="0" smtClean="0">
                <a:cs typeface="Times New Roman" pitchFamily="18" charset="0"/>
              </a:rPr>
              <a:t>B</a:t>
            </a:r>
            <a:r>
              <a:rPr lang="en-AU" altLang="zh-CN" dirty="0" smtClean="0">
                <a:cs typeface="Times New Roman" pitchFamily="18" charset="0"/>
              </a:rPr>
              <a:t> mod q</a:t>
            </a:r>
          </a:p>
          <a:p>
            <a:pPr lvl="1">
              <a:buNone/>
            </a:pPr>
            <a:r>
              <a:rPr lang="en-AU" altLang="zh-CN" dirty="0" smtClean="0">
                <a:cs typeface="Times New Roman" pitchFamily="18" charset="0"/>
              </a:rPr>
              <a:t>		 = Y</a:t>
            </a:r>
            <a:r>
              <a:rPr lang="en-AU" altLang="zh-CN" baseline="-25000" dirty="0" smtClean="0">
                <a:cs typeface="Times New Roman" pitchFamily="18" charset="0"/>
              </a:rPr>
              <a:t>A</a:t>
            </a:r>
            <a:r>
              <a:rPr lang="en-AU" altLang="zh-CN" baseline="30000" dirty="0" smtClean="0">
                <a:cs typeface="Times New Roman" pitchFamily="18" charset="0"/>
              </a:rPr>
              <a:t>X</a:t>
            </a:r>
            <a:r>
              <a:rPr lang="en-AU" altLang="zh-CN" baseline="14000" dirty="0" smtClean="0">
                <a:cs typeface="Times New Roman" pitchFamily="18" charset="0"/>
              </a:rPr>
              <a:t>B</a:t>
            </a:r>
            <a:r>
              <a:rPr lang="en-AU" altLang="zh-CN" dirty="0" smtClean="0">
                <a:cs typeface="Times New Roman" pitchFamily="18" charset="0"/>
              </a:rPr>
              <a:t> mod q  (</a:t>
            </a:r>
            <a:r>
              <a:rPr lang="en-US" altLang="zh-CN" dirty="0" smtClean="0">
                <a:cs typeface="Times New Roman" pitchFamily="18" charset="0"/>
              </a:rPr>
              <a:t>B</a:t>
            </a:r>
            <a:r>
              <a:rPr lang="zh-CN" altLang="en-US" dirty="0" smtClean="0">
                <a:cs typeface="Times New Roman" pitchFamily="18" charset="0"/>
              </a:rPr>
              <a:t>的运算</a:t>
            </a:r>
            <a:r>
              <a:rPr lang="en-AU" altLang="zh-CN" dirty="0" smtClean="0">
                <a:cs typeface="Times New Roman" pitchFamily="18" charset="0"/>
              </a:rPr>
              <a:t>)</a:t>
            </a:r>
          </a:p>
          <a:p>
            <a:pPr lvl="1">
              <a:buNone/>
            </a:pPr>
            <a:r>
              <a:rPr lang="en-AU" altLang="zh-CN" dirty="0" smtClean="0">
                <a:cs typeface="Times New Roman" pitchFamily="18" charset="0"/>
              </a:rPr>
              <a:t>		 = Y</a:t>
            </a:r>
            <a:r>
              <a:rPr lang="en-AU" altLang="zh-CN" baseline="-25000" dirty="0" smtClean="0">
                <a:cs typeface="Times New Roman" pitchFamily="18" charset="0"/>
              </a:rPr>
              <a:t>B</a:t>
            </a:r>
            <a:r>
              <a:rPr lang="en-AU" altLang="zh-CN" baseline="30000" dirty="0" smtClean="0">
                <a:cs typeface="Times New Roman" pitchFamily="18" charset="0"/>
              </a:rPr>
              <a:t>X</a:t>
            </a:r>
            <a:r>
              <a:rPr lang="en-AU" altLang="zh-CN" baseline="14000" dirty="0" smtClean="0">
                <a:cs typeface="Times New Roman" pitchFamily="18" charset="0"/>
              </a:rPr>
              <a:t>A</a:t>
            </a:r>
            <a:r>
              <a:rPr lang="en-AU" altLang="zh-CN" dirty="0" smtClean="0">
                <a:cs typeface="Times New Roman" pitchFamily="18" charset="0"/>
              </a:rPr>
              <a:t> mod q  (</a:t>
            </a:r>
            <a:r>
              <a:rPr lang="en-US" altLang="zh-CN" dirty="0" smtClean="0">
                <a:cs typeface="Times New Roman" pitchFamily="18" charset="0"/>
              </a:rPr>
              <a:t>A</a:t>
            </a:r>
            <a:r>
              <a:rPr lang="zh-CN" altLang="en-US" dirty="0" smtClean="0">
                <a:cs typeface="Times New Roman" pitchFamily="18" charset="0"/>
              </a:rPr>
              <a:t>的运算</a:t>
            </a:r>
            <a:r>
              <a:rPr lang="en-AU" altLang="zh-CN" dirty="0" smtClean="0">
                <a:cs typeface="Times New Roman" pitchFamily="18" charset="0"/>
              </a:rPr>
              <a:t>)</a:t>
            </a:r>
          </a:p>
          <a:p>
            <a:r>
              <a:rPr lang="zh-CN" altLang="en-US" dirty="0" smtClean="0">
                <a:cs typeface="Times New Roman" pitchFamily="18" charset="0"/>
              </a:rPr>
              <a:t>用户需要更新公私钥，以产生新的会话密钥</a:t>
            </a:r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攻击者必须解离散对数问题</a:t>
            </a:r>
            <a:endParaRPr lang="zh-CN" altLang="en-US" sz="2000" dirty="0" smtClean="0"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122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395536" y="1124744"/>
            <a:ext cx="8472487" cy="523319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cs typeface="Times New Roman" pitchFamily="18" charset="0"/>
              </a:rPr>
              <a:t>例：用户</a:t>
            </a:r>
            <a:r>
              <a:rPr lang="en-US" altLang="zh-CN" sz="2400" dirty="0" smtClean="0">
                <a:cs typeface="Times New Roman" pitchFamily="18" charset="0"/>
              </a:rPr>
              <a:t>A</a:t>
            </a:r>
            <a:r>
              <a:rPr lang="zh-CN" altLang="en-US" sz="2400" dirty="0" smtClean="0">
                <a:cs typeface="Times New Roman" pitchFamily="18" charset="0"/>
              </a:rPr>
              <a:t>和</a:t>
            </a:r>
            <a:r>
              <a:rPr lang="en-US" altLang="zh-CN" sz="2400" dirty="0" smtClean="0">
                <a:cs typeface="Times New Roman" pitchFamily="18" charset="0"/>
              </a:rPr>
              <a:t>B</a:t>
            </a:r>
            <a:r>
              <a:rPr lang="zh-CN" altLang="en-US" sz="2400" dirty="0" smtClean="0">
                <a:cs typeface="Times New Roman" pitchFamily="18" charset="0"/>
              </a:rPr>
              <a:t>交换密钥：</a:t>
            </a:r>
            <a:endParaRPr lang="en-US" altLang="zh-CN" sz="2400" dirty="0" smtClean="0">
              <a:cs typeface="Times New Roman" pitchFamily="18" charset="0"/>
            </a:endParaRPr>
          </a:p>
          <a:p>
            <a:pPr lvl="1"/>
            <a:r>
              <a:rPr lang="zh-CN" altLang="en-US" sz="2000" dirty="0" smtClean="0">
                <a:cs typeface="Times New Roman" pitchFamily="18" charset="0"/>
              </a:rPr>
              <a:t>公共参数</a:t>
            </a:r>
            <a:r>
              <a:rPr lang="en-US" altLang="zh-CN" sz="2000" dirty="0" smtClean="0">
                <a:cs typeface="Times New Roman" pitchFamily="18" charset="0"/>
              </a:rPr>
              <a:t>q=353 </a:t>
            </a:r>
            <a:r>
              <a:rPr lang="zh-CN" altLang="en-US" sz="2000" dirty="0" smtClean="0">
                <a:cs typeface="Times New Roman" pitchFamily="18" charset="0"/>
              </a:rPr>
              <a:t>及</a:t>
            </a:r>
            <a:r>
              <a:rPr lang="en-US" altLang="zh-CN" sz="2000" dirty="0" smtClean="0">
                <a:cs typeface="Times New Roman" pitchFamily="18" charset="0"/>
              </a:rPr>
              <a:t> </a:t>
            </a:r>
            <a:r>
              <a:rPr lang="el-GR" altLang="zh-CN" sz="2000" dirty="0" smtClean="0">
                <a:cs typeface="Times New Roman" pitchFamily="18" charset="0"/>
              </a:rPr>
              <a:t>α</a:t>
            </a:r>
            <a:r>
              <a:rPr lang="en-US" altLang="zh-CN" sz="2000" dirty="0" smtClean="0">
                <a:cs typeface="Times New Roman" pitchFamily="18" charset="0"/>
              </a:rPr>
              <a:t>=3</a:t>
            </a:r>
          </a:p>
          <a:p>
            <a:pPr lvl="1"/>
            <a:endParaRPr lang="en-US" altLang="zh-CN" sz="2000" dirty="0" smtClean="0">
              <a:cs typeface="Times New Roman" pitchFamily="18" charset="0"/>
            </a:endParaRPr>
          </a:p>
          <a:p>
            <a:pPr lvl="1"/>
            <a:r>
              <a:rPr lang="zh-CN" altLang="en-US" sz="2000" dirty="0" smtClean="0">
                <a:cs typeface="Times New Roman" pitchFamily="18" charset="0"/>
              </a:rPr>
              <a:t>选择随机私钥：</a:t>
            </a:r>
            <a:endParaRPr lang="en-US" altLang="zh-CN" sz="2000" dirty="0" smtClean="0">
              <a:cs typeface="Times New Roman" pitchFamily="18" charset="0"/>
            </a:endParaRPr>
          </a:p>
          <a:p>
            <a:pPr lvl="2"/>
            <a:r>
              <a:rPr lang="en-AU" altLang="zh-CN" sz="1800" dirty="0" smtClean="0">
                <a:cs typeface="Times New Roman" pitchFamily="18" charset="0"/>
              </a:rPr>
              <a:t>A</a:t>
            </a:r>
            <a:r>
              <a:rPr lang="zh-CN" altLang="en-US" sz="1800" dirty="0" smtClean="0">
                <a:cs typeface="Times New Roman" pitchFamily="18" charset="0"/>
              </a:rPr>
              <a:t>选择</a:t>
            </a:r>
            <a:r>
              <a:rPr lang="en-US" altLang="zh-CN" sz="1800" dirty="0" smtClean="0">
                <a:cs typeface="Times New Roman" pitchFamily="18" charset="0"/>
              </a:rPr>
              <a:t>X</a:t>
            </a:r>
            <a:r>
              <a:rPr lang="en-AU" altLang="zh-CN" sz="1800" baseline="-25000" dirty="0" smtClean="0">
                <a:cs typeface="Times New Roman" pitchFamily="18" charset="0"/>
              </a:rPr>
              <a:t>A</a:t>
            </a:r>
            <a:r>
              <a:rPr lang="en-AU" altLang="zh-CN" sz="1800" dirty="0" smtClean="0">
                <a:cs typeface="Times New Roman" pitchFamily="18" charset="0"/>
              </a:rPr>
              <a:t>=97</a:t>
            </a:r>
            <a:r>
              <a:rPr lang="zh-CN" altLang="en-US" sz="1800" dirty="0" smtClean="0">
                <a:cs typeface="Times New Roman" pitchFamily="18" charset="0"/>
              </a:rPr>
              <a:t>，</a:t>
            </a:r>
            <a:r>
              <a:rPr lang="en-US" altLang="zh-CN" sz="1800" dirty="0" smtClean="0">
                <a:cs typeface="Times New Roman" pitchFamily="18" charset="0"/>
              </a:rPr>
              <a:t>B</a:t>
            </a:r>
            <a:r>
              <a:rPr lang="zh-CN" altLang="en-US" sz="1800" dirty="0" smtClean="0">
                <a:cs typeface="Times New Roman" pitchFamily="18" charset="0"/>
              </a:rPr>
              <a:t>选择</a:t>
            </a:r>
            <a:r>
              <a:rPr lang="en-US" altLang="zh-CN" sz="1800" dirty="0" smtClean="0">
                <a:cs typeface="Times New Roman" pitchFamily="18" charset="0"/>
              </a:rPr>
              <a:t>X</a:t>
            </a:r>
            <a:r>
              <a:rPr lang="en-AU" altLang="zh-CN" sz="1800" baseline="-25000" dirty="0" smtClean="0">
                <a:cs typeface="Times New Roman" pitchFamily="18" charset="0"/>
              </a:rPr>
              <a:t>B</a:t>
            </a:r>
            <a:r>
              <a:rPr lang="en-AU" altLang="zh-CN" sz="1800" dirty="0" smtClean="0">
                <a:cs typeface="Times New Roman" pitchFamily="18" charset="0"/>
              </a:rPr>
              <a:t>=233</a:t>
            </a:r>
          </a:p>
          <a:p>
            <a:pPr lvl="1"/>
            <a:endParaRPr lang="en-US" altLang="zh-CN" sz="2000" dirty="0" smtClean="0">
              <a:cs typeface="Times New Roman" pitchFamily="18" charset="0"/>
            </a:endParaRPr>
          </a:p>
          <a:p>
            <a:pPr lvl="1"/>
            <a:r>
              <a:rPr lang="zh-CN" altLang="en-US" sz="2000" dirty="0" smtClean="0">
                <a:cs typeface="Times New Roman" pitchFamily="18" charset="0"/>
              </a:rPr>
              <a:t>计算公钥：</a:t>
            </a:r>
            <a:endParaRPr lang="en-US" altLang="zh-CN" sz="2000" dirty="0" smtClean="0">
              <a:cs typeface="Times New Roman" pitchFamily="18" charset="0"/>
            </a:endParaRPr>
          </a:p>
          <a:p>
            <a:pPr lvl="2"/>
            <a:r>
              <a:rPr lang="en-US" altLang="zh-CN" sz="1800" dirty="0" smtClean="0">
                <a:cs typeface="Times New Roman" pitchFamily="18" charset="0"/>
              </a:rPr>
              <a:t>A</a:t>
            </a:r>
            <a:r>
              <a:rPr lang="zh-CN" altLang="en-US" sz="1800" dirty="0" smtClean="0">
                <a:cs typeface="Times New Roman" pitchFamily="18" charset="0"/>
              </a:rPr>
              <a:t>：</a:t>
            </a:r>
            <a:r>
              <a:rPr lang="en-US" altLang="zh-CN" sz="1800" dirty="0" smtClean="0">
                <a:cs typeface="Times New Roman" pitchFamily="18" charset="0"/>
              </a:rPr>
              <a:t>Y</a:t>
            </a:r>
            <a:r>
              <a:rPr lang="en-AU" altLang="zh-CN" sz="1800" baseline="-25000" dirty="0" smtClean="0">
                <a:cs typeface="Times New Roman" pitchFamily="18" charset="0"/>
              </a:rPr>
              <a:t>A</a:t>
            </a:r>
            <a:r>
              <a:rPr lang="en-AU" altLang="zh-CN" sz="1800" dirty="0" smtClean="0">
                <a:cs typeface="Times New Roman" pitchFamily="18" charset="0"/>
              </a:rPr>
              <a:t>=</a:t>
            </a:r>
            <a:r>
              <a:rPr lang="en-US" altLang="zh-CN" sz="1800" dirty="0" smtClean="0">
                <a:cs typeface="Times New Roman" pitchFamily="18" charset="0"/>
              </a:rPr>
              <a:t>3</a:t>
            </a:r>
            <a:r>
              <a:rPr lang="en-AU" altLang="zh-CN" sz="1800" baseline="30000" dirty="0" smtClean="0">
                <a:cs typeface="Times New Roman" pitchFamily="18" charset="0"/>
              </a:rPr>
              <a:t>97</a:t>
            </a:r>
            <a:r>
              <a:rPr lang="en-AU" altLang="zh-CN" sz="1800" dirty="0" smtClean="0">
                <a:cs typeface="Times New Roman" pitchFamily="18" charset="0"/>
              </a:rPr>
              <a:t> mod 353 = 40</a:t>
            </a:r>
          </a:p>
          <a:p>
            <a:pPr lvl="2"/>
            <a:r>
              <a:rPr lang="en-US" altLang="zh-CN" sz="1800" dirty="0" smtClean="0">
                <a:cs typeface="Times New Roman" pitchFamily="18" charset="0"/>
              </a:rPr>
              <a:t>B</a:t>
            </a:r>
            <a:r>
              <a:rPr lang="zh-CN" altLang="en-US" sz="1800" dirty="0" smtClean="0">
                <a:cs typeface="Times New Roman" pitchFamily="18" charset="0"/>
              </a:rPr>
              <a:t>：</a:t>
            </a:r>
            <a:r>
              <a:rPr lang="en-US" altLang="zh-CN" sz="1800" dirty="0" smtClean="0">
                <a:cs typeface="Times New Roman" pitchFamily="18" charset="0"/>
              </a:rPr>
              <a:t>Y</a:t>
            </a:r>
            <a:r>
              <a:rPr lang="en-AU" altLang="zh-CN" sz="1800" baseline="-25000" dirty="0" smtClean="0">
                <a:cs typeface="Times New Roman" pitchFamily="18" charset="0"/>
              </a:rPr>
              <a:t>B</a:t>
            </a:r>
            <a:r>
              <a:rPr lang="en-AU" altLang="zh-CN" sz="1800" dirty="0" smtClean="0">
                <a:cs typeface="Times New Roman" pitchFamily="18" charset="0"/>
              </a:rPr>
              <a:t>=</a:t>
            </a:r>
            <a:r>
              <a:rPr lang="en-US" altLang="zh-CN" sz="1800" dirty="0" smtClean="0">
                <a:cs typeface="Times New Roman" pitchFamily="18" charset="0"/>
              </a:rPr>
              <a:t>3</a:t>
            </a:r>
            <a:r>
              <a:rPr lang="en-AU" altLang="zh-CN" sz="1800" baseline="30000" dirty="0" smtClean="0">
                <a:cs typeface="Times New Roman" pitchFamily="18" charset="0"/>
              </a:rPr>
              <a:t>233</a:t>
            </a:r>
            <a:r>
              <a:rPr lang="en-AU" altLang="zh-CN" sz="1800" dirty="0" smtClean="0">
                <a:cs typeface="Times New Roman" pitchFamily="18" charset="0"/>
              </a:rPr>
              <a:t> mod 353 = 248</a:t>
            </a:r>
          </a:p>
          <a:p>
            <a:pPr lvl="1"/>
            <a:endParaRPr lang="en-US" altLang="zh-CN" sz="2000" dirty="0" smtClean="0">
              <a:cs typeface="Times New Roman" pitchFamily="18" charset="0"/>
            </a:endParaRPr>
          </a:p>
          <a:p>
            <a:pPr lvl="1"/>
            <a:r>
              <a:rPr lang="zh-CN" altLang="en-US" sz="2000" dirty="0" smtClean="0">
                <a:cs typeface="Times New Roman" pitchFamily="18" charset="0"/>
              </a:rPr>
              <a:t>计算共享会话密钥：</a:t>
            </a:r>
            <a:endParaRPr lang="en-US" altLang="zh-CN" sz="2000" dirty="0" smtClean="0">
              <a:cs typeface="Times New Roman" pitchFamily="18" charset="0"/>
            </a:endParaRPr>
          </a:p>
          <a:p>
            <a:pPr lvl="2"/>
            <a:r>
              <a:rPr lang="en-US" altLang="zh-CN" sz="1800" dirty="0" smtClean="0">
                <a:cs typeface="Times New Roman" pitchFamily="18" charset="0"/>
              </a:rPr>
              <a:t>A</a:t>
            </a:r>
            <a:r>
              <a:rPr lang="zh-CN" altLang="en-US" sz="1800" dirty="0" smtClean="0">
                <a:cs typeface="Times New Roman" pitchFamily="18" charset="0"/>
              </a:rPr>
              <a:t>：</a:t>
            </a:r>
            <a:r>
              <a:rPr lang="en-AU" altLang="zh-CN" sz="1800" dirty="0" smtClean="0">
                <a:cs typeface="Times New Roman" pitchFamily="18" charset="0"/>
              </a:rPr>
              <a:t>K</a:t>
            </a:r>
            <a:r>
              <a:rPr lang="en-AU" altLang="zh-CN" sz="1800" baseline="-25000" dirty="0" smtClean="0">
                <a:cs typeface="Times New Roman" pitchFamily="18" charset="0"/>
              </a:rPr>
              <a:t>AB</a:t>
            </a:r>
            <a:r>
              <a:rPr lang="en-AU" altLang="zh-CN" sz="1800" dirty="0" smtClean="0">
                <a:cs typeface="Times New Roman" pitchFamily="18" charset="0"/>
              </a:rPr>
              <a:t>= Y</a:t>
            </a:r>
            <a:r>
              <a:rPr lang="en-AU" altLang="zh-CN" sz="1800" baseline="-25000" dirty="0" smtClean="0">
                <a:cs typeface="Times New Roman" pitchFamily="18" charset="0"/>
              </a:rPr>
              <a:t>B</a:t>
            </a:r>
            <a:r>
              <a:rPr lang="en-AU" altLang="zh-CN" sz="1800" baseline="30000" dirty="0" smtClean="0">
                <a:cs typeface="Times New Roman" pitchFamily="18" charset="0"/>
              </a:rPr>
              <a:t>X</a:t>
            </a:r>
            <a:r>
              <a:rPr lang="en-AU" altLang="zh-CN" sz="1800" baseline="14000" dirty="0" smtClean="0">
                <a:cs typeface="Times New Roman" pitchFamily="18" charset="0"/>
              </a:rPr>
              <a:t>A</a:t>
            </a:r>
            <a:r>
              <a:rPr lang="en-AU" altLang="zh-CN" sz="1800" dirty="0" smtClean="0">
                <a:cs typeface="Times New Roman" pitchFamily="18" charset="0"/>
              </a:rPr>
              <a:t> mod 353 = </a:t>
            </a:r>
            <a:r>
              <a:rPr lang="en-US" altLang="zh-CN" sz="1800" dirty="0" smtClean="0">
                <a:cs typeface="Times New Roman" pitchFamily="18" charset="0"/>
              </a:rPr>
              <a:t>248</a:t>
            </a:r>
            <a:r>
              <a:rPr lang="en-AU" altLang="zh-CN" sz="1800" baseline="30000" dirty="0" smtClean="0">
                <a:cs typeface="Times New Roman" pitchFamily="18" charset="0"/>
              </a:rPr>
              <a:t>97</a:t>
            </a:r>
            <a:r>
              <a:rPr lang="en-AU" altLang="zh-CN" sz="1800" baseline="60000" dirty="0" smtClean="0">
                <a:cs typeface="Times New Roman" pitchFamily="18" charset="0"/>
              </a:rPr>
              <a:t> </a:t>
            </a:r>
            <a:r>
              <a:rPr lang="en-AU" altLang="zh-CN" sz="1800" dirty="0" smtClean="0">
                <a:cs typeface="Times New Roman" pitchFamily="18" charset="0"/>
              </a:rPr>
              <a:t>mod 353 = 160</a:t>
            </a:r>
          </a:p>
          <a:p>
            <a:pPr lvl="2"/>
            <a:r>
              <a:rPr lang="en-US" altLang="zh-CN" sz="1800" dirty="0" smtClean="0">
                <a:cs typeface="Times New Roman" pitchFamily="18" charset="0"/>
              </a:rPr>
              <a:t>B</a:t>
            </a:r>
            <a:r>
              <a:rPr lang="zh-CN" altLang="en-US" sz="1800" dirty="0" smtClean="0">
                <a:cs typeface="Times New Roman" pitchFamily="18" charset="0"/>
              </a:rPr>
              <a:t>：</a:t>
            </a:r>
            <a:r>
              <a:rPr lang="en-AU" altLang="zh-CN" sz="1800" dirty="0" smtClean="0">
                <a:cs typeface="Times New Roman" pitchFamily="18" charset="0"/>
              </a:rPr>
              <a:t>K</a:t>
            </a:r>
            <a:r>
              <a:rPr lang="en-AU" altLang="zh-CN" sz="1800" baseline="-25000" dirty="0" smtClean="0">
                <a:cs typeface="Times New Roman" pitchFamily="18" charset="0"/>
              </a:rPr>
              <a:t>AB</a:t>
            </a:r>
            <a:r>
              <a:rPr lang="en-AU" altLang="zh-CN" sz="1800" dirty="0" smtClean="0">
                <a:cs typeface="Times New Roman" pitchFamily="18" charset="0"/>
              </a:rPr>
              <a:t>= Y</a:t>
            </a:r>
            <a:r>
              <a:rPr lang="en-AU" altLang="zh-CN" sz="1800" baseline="-25000" dirty="0" smtClean="0">
                <a:cs typeface="Times New Roman" pitchFamily="18" charset="0"/>
              </a:rPr>
              <a:t>A</a:t>
            </a:r>
            <a:r>
              <a:rPr lang="en-AU" altLang="zh-CN" sz="1800" baseline="30000" dirty="0" smtClean="0">
                <a:cs typeface="Times New Roman" pitchFamily="18" charset="0"/>
              </a:rPr>
              <a:t>X</a:t>
            </a:r>
            <a:r>
              <a:rPr lang="en-AU" altLang="zh-CN" sz="1800" baseline="14000" dirty="0" smtClean="0">
                <a:cs typeface="Times New Roman" pitchFamily="18" charset="0"/>
              </a:rPr>
              <a:t>B</a:t>
            </a:r>
            <a:r>
              <a:rPr lang="en-AU" altLang="zh-CN" sz="1800" dirty="0" smtClean="0">
                <a:cs typeface="Times New Roman" pitchFamily="18" charset="0"/>
              </a:rPr>
              <a:t> mod 353 = </a:t>
            </a:r>
            <a:r>
              <a:rPr lang="en-US" altLang="zh-CN" sz="1800" dirty="0" smtClean="0">
                <a:cs typeface="Times New Roman" pitchFamily="18" charset="0"/>
              </a:rPr>
              <a:t>40</a:t>
            </a:r>
            <a:r>
              <a:rPr lang="en-AU" altLang="zh-CN" sz="1800" baseline="30000" dirty="0" smtClean="0">
                <a:cs typeface="Times New Roman" pitchFamily="18" charset="0"/>
              </a:rPr>
              <a:t>233</a:t>
            </a:r>
            <a:r>
              <a:rPr lang="en-AU" altLang="zh-CN" sz="1800" baseline="60000" dirty="0" smtClean="0">
                <a:cs typeface="Times New Roman" pitchFamily="18" charset="0"/>
              </a:rPr>
              <a:t> </a:t>
            </a:r>
            <a:r>
              <a:rPr lang="en-AU" altLang="zh-CN" sz="1800" dirty="0" smtClean="0">
                <a:cs typeface="Times New Roman" pitchFamily="18" charset="0"/>
              </a:rPr>
              <a:t>mod 353 = 160</a:t>
            </a:r>
            <a:endParaRPr lang="zh-CN" altLang="en-US" sz="1800" dirty="0">
              <a:cs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123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7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中间人攻击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共享会话密钥：</a:t>
            </a:r>
            <a:r>
              <a:rPr lang="el-GR" altLang="zh-CN" dirty="0" smtClean="0">
                <a:cs typeface="Times New Roman" pitchFamily="18" charset="0"/>
              </a:rPr>
              <a:t>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A</a:t>
            </a:r>
            <a:r>
              <a:rPr lang="en-US" altLang="zh-CN" baseline="30000" dirty="0" smtClean="0">
                <a:cs typeface="Times New Roman" pitchFamily="18" charset="0"/>
              </a:rPr>
              <a:t>·X</a:t>
            </a:r>
            <a:r>
              <a:rPr lang="en-US" altLang="zh-CN" baseline="14000" dirty="0" smtClean="0">
                <a:cs typeface="Times New Roman" pitchFamily="18" charset="0"/>
              </a:rPr>
              <a:t>E2</a:t>
            </a:r>
          </a:p>
          <a:p>
            <a:r>
              <a:rPr lang="en-US" dirty="0" smtClean="0"/>
              <a:t>E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共享会话密钥：</a:t>
            </a:r>
            <a:r>
              <a:rPr lang="el-GR" altLang="zh-CN" dirty="0" smtClean="0">
                <a:cs typeface="Times New Roman" pitchFamily="18" charset="0"/>
              </a:rPr>
              <a:t>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B</a:t>
            </a:r>
            <a:r>
              <a:rPr lang="en-US" altLang="zh-CN" baseline="30000" dirty="0" smtClean="0">
                <a:cs typeface="Times New Roman" pitchFamily="18" charset="0"/>
              </a:rPr>
              <a:t>·X</a:t>
            </a:r>
            <a:r>
              <a:rPr lang="en-US" altLang="zh-CN" baseline="14000" dirty="0" smtClean="0">
                <a:cs typeface="Times New Roman" pitchFamily="18" charset="0"/>
              </a:rPr>
              <a:t>E1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AB</a:t>
            </a:r>
            <a:r>
              <a:rPr lang="zh-CN" altLang="en-US" dirty="0" smtClean="0"/>
              <a:t>通信期间，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需要持续的截获、解密、重加密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使用数字签名和公钥证书可以避免中间人攻击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043608" y="1700808"/>
            <a:ext cx="6858048" cy="1828870"/>
            <a:chOff x="1285852" y="2571744"/>
            <a:chExt cx="6858048" cy="1828870"/>
          </a:xfrm>
        </p:grpSpPr>
        <p:sp>
          <p:nvSpPr>
            <p:cNvPr id="7" name="椭圆 6"/>
            <p:cNvSpPr/>
            <p:nvPr/>
          </p:nvSpPr>
          <p:spPr>
            <a:xfrm>
              <a:off x="1285852" y="3314642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3314642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286644" y="3243204"/>
              <a:ext cx="85725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0" name="曲线连接符 9"/>
            <p:cNvCxnSpPr>
              <a:stCxn id="7" idx="7"/>
              <a:endCxn id="8" idx="1"/>
            </p:cNvCxnSpPr>
            <p:nvPr/>
          </p:nvCxnSpPr>
          <p:spPr>
            <a:xfrm rot="5400000" flipH="1" flipV="1">
              <a:off x="3214678" y="2190763"/>
              <a:ext cx="1588" cy="2394224"/>
            </a:xfrm>
            <a:prstGeom prst="curvedConnector3">
              <a:avLst>
                <a:gd name="adj1" fmla="val 19007116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57488" y="2671700"/>
              <a:ext cx="6623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α</a:t>
              </a:r>
              <a:r>
                <a:rPr lang="en-US" altLang="zh-CN" sz="20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X</a:t>
              </a:r>
              <a:r>
                <a:rPr lang="en-US" altLang="zh-CN" sz="2000" baseline="14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000" baseline="1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2" name="曲线连接符 11"/>
            <p:cNvCxnSpPr>
              <a:stCxn id="8" idx="7"/>
              <a:endCxn id="9" idx="1"/>
            </p:cNvCxnSpPr>
            <p:nvPr/>
          </p:nvCxnSpPr>
          <p:spPr>
            <a:xfrm rot="5400000" flipH="1" flipV="1">
              <a:off x="6179355" y="2155044"/>
              <a:ext cx="71438" cy="2394224"/>
            </a:xfrm>
            <a:prstGeom prst="curvedConnector3">
              <a:avLst>
                <a:gd name="adj1" fmla="val 522510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线连接符 12"/>
            <p:cNvCxnSpPr>
              <a:stCxn id="9" idx="3"/>
              <a:endCxn id="8" idx="5"/>
            </p:cNvCxnSpPr>
            <p:nvPr/>
          </p:nvCxnSpPr>
          <p:spPr>
            <a:xfrm rot="5400000">
              <a:off x="6179355" y="2508644"/>
              <a:ext cx="71438" cy="2394224"/>
            </a:xfrm>
            <a:prstGeom prst="curvedConnector3">
              <a:avLst>
                <a:gd name="adj1" fmla="val 522510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>
              <a:stCxn id="8" idx="3"/>
              <a:endCxn id="7" idx="5"/>
            </p:cNvCxnSpPr>
            <p:nvPr/>
          </p:nvCxnSpPr>
          <p:spPr>
            <a:xfrm rot="5400000">
              <a:off x="3214678" y="2544363"/>
              <a:ext cx="1588" cy="2394224"/>
            </a:xfrm>
            <a:prstGeom prst="curvedConnector3">
              <a:avLst>
                <a:gd name="adj1" fmla="val 19007116"/>
              </a:avLst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929322" y="2571744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α</a:t>
              </a:r>
              <a:r>
                <a:rPr lang="en-US" altLang="zh-CN" sz="20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X</a:t>
              </a:r>
              <a:r>
                <a:rPr lang="en-US" altLang="zh-CN" sz="2000" baseline="14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E1</a:t>
              </a:r>
              <a:endParaRPr lang="zh-CN" altLang="en-US" sz="2000" baseline="1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57488" y="4000504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α</a:t>
              </a:r>
              <a:r>
                <a:rPr lang="en-US" altLang="zh-CN" sz="20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X</a:t>
              </a:r>
              <a:r>
                <a:rPr lang="en-US" altLang="zh-CN" sz="2000" baseline="14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E2</a:t>
              </a:r>
              <a:endParaRPr lang="zh-CN" altLang="en-US" sz="2000" baseline="1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00760" y="4000504"/>
              <a:ext cx="649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α</a:t>
              </a:r>
              <a:r>
                <a:rPr lang="en-US" altLang="zh-CN" sz="20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X</a:t>
              </a:r>
              <a:r>
                <a:rPr lang="en-US" altLang="zh-CN" sz="2000" baseline="14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000" baseline="1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124</a:t>
            </a:fld>
            <a:endParaRPr lang="en-US" altLang="zh-CN" dirty="0"/>
          </a:p>
        </p:txBody>
      </p:sp>
      <p:sp>
        <p:nvSpPr>
          <p:cNvPr id="26" name="流程图: 合并 2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9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Hughes</a:t>
            </a:r>
            <a:r>
              <a:rPr lang="zh-CN" altLang="en-US" dirty="0" smtClean="0"/>
              <a:t>对</a:t>
            </a:r>
            <a:r>
              <a:rPr lang="en-US" altLang="zh-CN" sz="4000" dirty="0" err="1" smtClean="0"/>
              <a:t>Diffie</a:t>
            </a:r>
            <a:r>
              <a:rPr lang="en-US" altLang="zh-CN" sz="4000" dirty="0" smtClean="0"/>
              <a:t>-Hellman</a:t>
            </a:r>
            <a:r>
              <a:rPr lang="zh-CN" altLang="en-US" dirty="0" smtClean="0"/>
              <a:t>方法的改进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cs typeface="Times New Roman" pitchFamily="18" charset="0"/>
              </a:rPr>
              <a:t>双方密钥的生成是异步进行的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某些场合下，需要一方事前准备好密钥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en-US" altLang="zh-CN" dirty="0" smtClean="0">
                <a:cs typeface="Times New Roman" pitchFamily="18" charset="0"/>
              </a:rPr>
              <a:t>A</a:t>
            </a:r>
            <a:r>
              <a:rPr lang="zh-CN" altLang="en-US" dirty="0" smtClean="0">
                <a:cs typeface="Times New Roman" pitchFamily="18" charset="0"/>
              </a:rPr>
              <a:t>可以事先生成密钥，而</a:t>
            </a:r>
            <a:r>
              <a:rPr lang="en-US" altLang="zh-CN" dirty="0" smtClean="0">
                <a:cs typeface="Times New Roman" pitchFamily="18" charset="0"/>
              </a:rPr>
              <a:t>B</a:t>
            </a:r>
            <a:r>
              <a:rPr lang="zh-CN" altLang="en-US" dirty="0" smtClean="0">
                <a:cs typeface="Times New Roman" pitchFamily="18" charset="0"/>
              </a:rPr>
              <a:t>可以通过接收到的数据计算出该密钥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endParaRPr lang="zh-CN" altLang="en-US" dirty="0" smtClean="0">
              <a:cs typeface="Times New Roman" pitchFamily="18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cs typeface="Times New Roman" pitchFamily="18" charset="0"/>
              </a:rPr>
              <a:t>A: K = 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A</a:t>
            </a:r>
            <a:r>
              <a:rPr lang="en-US" altLang="zh-CN" dirty="0" smtClean="0">
                <a:cs typeface="Times New Roman" pitchFamily="18" charset="0"/>
              </a:rPr>
              <a:t> mod P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cs typeface="Times New Roman" pitchFamily="18" charset="0"/>
              </a:rPr>
              <a:t>B: Y = 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B</a:t>
            </a:r>
            <a:r>
              <a:rPr lang="en-US" altLang="zh-CN" baseline="30000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mod P  </a:t>
            </a:r>
            <a:r>
              <a:rPr lang="en-US" altLang="zh-CN" dirty="0" smtClean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smtClean="0">
                <a:cs typeface="Times New Roman" pitchFamily="18" charset="0"/>
              </a:rPr>
              <a:t> A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cs typeface="Times New Roman" pitchFamily="18" charset="0"/>
              </a:rPr>
              <a:t>A: X = Y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A</a:t>
            </a:r>
            <a:r>
              <a:rPr lang="en-US" altLang="zh-CN" baseline="30000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mod P = 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A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B</a:t>
            </a:r>
            <a:r>
              <a:rPr lang="en-US" altLang="zh-CN" baseline="30000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mod P  </a:t>
            </a:r>
            <a:r>
              <a:rPr lang="en-US" altLang="zh-CN" dirty="0" smtClean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smtClean="0">
                <a:cs typeface="Times New Roman" pitchFamily="18" charset="0"/>
              </a:rPr>
              <a:t> B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cs typeface="Times New Roman" pitchFamily="18" charset="0"/>
              </a:rPr>
              <a:t>B: </a:t>
            </a:r>
            <a:r>
              <a:rPr lang="en-US" altLang="zh-CN" dirty="0" err="1" smtClean="0">
                <a:cs typeface="Times New Roman" pitchFamily="18" charset="0"/>
              </a:rPr>
              <a:t>x'</a:t>
            </a:r>
            <a:r>
              <a:rPr lang="en-US" altLang="zh-CN" baseline="-25000" dirty="0" err="1" smtClean="0">
                <a:cs typeface="Times New Roman" pitchFamily="18" charset="0"/>
              </a:rPr>
              <a:t>B</a:t>
            </a:r>
            <a:r>
              <a:rPr lang="en-US" altLang="zh-CN" dirty="0" smtClean="0">
                <a:cs typeface="Times New Roman" pitchFamily="18" charset="0"/>
              </a:rPr>
              <a:t>=x</a:t>
            </a:r>
            <a:r>
              <a:rPr lang="en-US" altLang="zh-CN" baseline="-25000" dirty="0" smtClean="0">
                <a:cs typeface="Times New Roman" pitchFamily="18" charset="0"/>
              </a:rPr>
              <a:t>B</a:t>
            </a:r>
            <a:r>
              <a:rPr lang="en-US" altLang="zh-CN" baseline="30000" dirty="0" smtClean="0">
                <a:cs typeface="Times New Roman" pitchFamily="18" charset="0"/>
              </a:rPr>
              <a:t>-1</a:t>
            </a:r>
            <a:r>
              <a:rPr lang="en-US" altLang="zh-CN" dirty="0" smtClean="0">
                <a:cs typeface="Times New Roman" pitchFamily="18" charset="0"/>
              </a:rPr>
              <a:t>, K' = X</a:t>
            </a:r>
            <a:r>
              <a:rPr lang="en-US" altLang="zh-CN" baseline="30000" dirty="0" smtClean="0">
                <a:cs typeface="Times New Roman" pitchFamily="18" charset="0"/>
              </a:rPr>
              <a:t>X'</a:t>
            </a:r>
            <a:r>
              <a:rPr lang="en-US" altLang="zh-CN" baseline="14000" dirty="0" smtClean="0">
                <a:cs typeface="Times New Roman" pitchFamily="18" charset="0"/>
              </a:rPr>
              <a:t>B</a:t>
            </a:r>
            <a:r>
              <a:rPr lang="en-US" altLang="zh-CN" dirty="0" smtClean="0">
                <a:cs typeface="Times New Roman" pitchFamily="18" charset="0"/>
              </a:rPr>
              <a:t> mod P = α</a:t>
            </a:r>
            <a:r>
              <a:rPr lang="en-US" altLang="zh-CN" baseline="30000" dirty="0" smtClean="0">
                <a:cs typeface="Times New Roman" pitchFamily="18" charset="0"/>
              </a:rPr>
              <a:t>X</a:t>
            </a:r>
            <a:r>
              <a:rPr lang="en-US" altLang="zh-CN" baseline="14000" dirty="0" smtClean="0">
                <a:cs typeface="Times New Roman" pitchFamily="18" charset="0"/>
              </a:rPr>
              <a:t>A</a:t>
            </a:r>
            <a:r>
              <a:rPr lang="en-US" altLang="zh-CN" dirty="0" smtClean="0">
                <a:cs typeface="Times New Roman" pitchFamily="18" charset="0"/>
              </a:rPr>
              <a:t> mod P = K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125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Diffie</a:t>
            </a:r>
            <a:r>
              <a:rPr lang="en-US" altLang="zh-CN" dirty="0" smtClean="0"/>
              <a:t>-Hellman</a:t>
            </a:r>
            <a:r>
              <a:rPr lang="zh-CN" altLang="en-US" sz="4800" dirty="0" smtClean="0"/>
              <a:t>的椭圆曲线实现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D-H</a:t>
            </a:r>
            <a:r>
              <a:rPr lang="zh-CN" altLang="en-US" dirty="0" smtClean="0"/>
              <a:t>协议：素数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，本原根</a:t>
            </a:r>
            <a:r>
              <a:rPr lang="en-US" altLang="zh-CN" dirty="0" smtClean="0"/>
              <a:t>g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ECC</a:t>
            </a:r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选定椭圆曲线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，及基点</a:t>
            </a:r>
            <a:r>
              <a:rPr lang="en-US" altLang="zh-CN" dirty="0" smtClean="0"/>
              <a:t>G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</a:t>
            </a:r>
            <a:r>
              <a:rPr lang="zh-CN" altLang="en-US" dirty="0" smtClean="0"/>
              <a:t>的阶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A、B</a:t>
            </a:r>
            <a:r>
              <a:rPr lang="zh-CN" altLang="en-US" dirty="0" smtClean="0"/>
              <a:t>分别随机选取</a:t>
            </a:r>
            <a:r>
              <a:rPr lang="en-US" altLang="zh-CN" dirty="0" smtClean="0"/>
              <a:t>a&lt;</a:t>
            </a:r>
            <a:r>
              <a:rPr lang="en-US" altLang="zh-CN" dirty="0" err="1" smtClean="0"/>
              <a:t>n、b</a:t>
            </a:r>
            <a:r>
              <a:rPr lang="en-US" altLang="zh-CN" dirty="0" smtClean="0"/>
              <a:t>&lt;n</a:t>
            </a:r>
            <a:r>
              <a:rPr lang="zh-CN" altLang="en-US" dirty="0" smtClean="0"/>
              <a:t>并保密。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A: Q = </a:t>
            </a:r>
            <a:r>
              <a:rPr lang="en-US" altLang="zh-CN" dirty="0" err="1" smtClean="0"/>
              <a:t>aB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abG</a:t>
            </a:r>
            <a:r>
              <a:rPr lang="en-US" altLang="zh-CN" dirty="0" smtClean="0"/>
              <a:t>  </a:t>
            </a:r>
          </a:p>
          <a:p>
            <a:pPr lvl="1"/>
            <a:r>
              <a:rPr lang="en-US" altLang="zh-CN" dirty="0" smtClean="0"/>
              <a:t>B: Q = 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baG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abG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835696" y="1628800"/>
            <a:ext cx="6660232" cy="963319"/>
            <a:chOff x="2643174" y="1967203"/>
            <a:chExt cx="6660232" cy="963319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2643174" y="2428868"/>
              <a:ext cx="2857520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10800000">
              <a:off x="2643174" y="2928934"/>
              <a:ext cx="2857520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3214678" y="1967203"/>
              <a:ext cx="20008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g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mod 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214678" y="2467269"/>
              <a:ext cx="19944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g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mod 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500694" y="2467269"/>
              <a:ext cx="38027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密钥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S=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=g</a:t>
              </a:r>
              <a:r>
                <a:rPr lang="en-US" altLang="zh-CN" sz="24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ab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mod 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35696" y="4221088"/>
            <a:ext cx="2857520" cy="963319"/>
            <a:chOff x="2714612" y="4253219"/>
            <a:chExt cx="2857520" cy="96331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2714612" y="4714884"/>
              <a:ext cx="2857520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rot="10800000">
              <a:off x="2714612" y="5214950"/>
              <a:ext cx="2857520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214678" y="425321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mod 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214678" y="4753285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mod 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126</a:t>
            </a:fld>
            <a:endParaRPr lang="en-US" altLang="zh-CN" dirty="0"/>
          </a:p>
        </p:txBody>
      </p:sp>
      <p:sp>
        <p:nvSpPr>
          <p:cNvPr id="25" name="流程图: 合并 24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7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124744"/>
            <a:ext cx="8472487" cy="5233194"/>
          </a:xfrm>
        </p:spPr>
        <p:txBody>
          <a:bodyPr/>
          <a:lstStyle/>
          <a:p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P=211; </a:t>
            </a:r>
            <a:r>
              <a:rPr lang="en-US" sz="2000" dirty="0" err="1" smtClean="0"/>
              <a:t>E</a:t>
            </a:r>
            <a:r>
              <a:rPr lang="en-US" sz="2000" baseline="-25000" dirty="0" err="1" smtClean="0"/>
              <a:t>p</a:t>
            </a:r>
            <a:r>
              <a:rPr lang="en-US" sz="2000" dirty="0" smtClean="0"/>
              <a:t>(0, -4), </a:t>
            </a:r>
            <a:r>
              <a:rPr lang="zh-CN" altLang="en-US" sz="2000" dirty="0" smtClean="0"/>
              <a:t>即</a:t>
            </a:r>
            <a:r>
              <a:rPr lang="en-US" sz="2000" dirty="0" smtClean="0"/>
              <a:t>y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=x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-4, G=(2, 2)</a:t>
            </a:r>
            <a:endParaRPr lang="zh-CN" altLang="en-US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可求得</a:t>
            </a:r>
            <a:r>
              <a:rPr lang="en-US" sz="2000" dirty="0" smtClean="0"/>
              <a:t>241G=O</a:t>
            </a:r>
            <a:endParaRPr lang="zh-CN" alt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err="1" smtClean="0"/>
              <a:t>n</a:t>
            </a:r>
            <a:r>
              <a:rPr lang="en-US" sz="2000" baseline="-25000" dirty="0" err="1" smtClean="0"/>
              <a:t>A</a:t>
            </a:r>
            <a:r>
              <a:rPr lang="en-US" sz="2000" dirty="0" smtClean="0"/>
              <a:t>=121, P</a:t>
            </a:r>
            <a:r>
              <a:rPr lang="en-US" sz="2000" baseline="-25000" dirty="0" smtClean="0"/>
              <a:t>A</a:t>
            </a:r>
            <a:r>
              <a:rPr lang="en-US" sz="2000" dirty="0" smtClean="0"/>
              <a:t>=121(2, 2)=(115, 48)</a:t>
            </a:r>
            <a:endParaRPr lang="zh-CN" altLang="en-US" sz="2000" dirty="0" smtClean="0"/>
          </a:p>
          <a:p>
            <a:pPr lvl="1"/>
            <a:r>
              <a:rPr lang="en-US" sz="2000" dirty="0" err="1" smtClean="0"/>
              <a:t>n</a:t>
            </a:r>
            <a:r>
              <a:rPr lang="en-US" sz="2000" baseline="-25000" dirty="0" err="1" smtClean="0"/>
              <a:t>B</a:t>
            </a:r>
            <a:r>
              <a:rPr lang="en-US" sz="2000" dirty="0" smtClean="0"/>
              <a:t>=203, P</a:t>
            </a:r>
            <a:r>
              <a:rPr lang="en-US" sz="2000" baseline="-25000" dirty="0" smtClean="0"/>
              <a:t>B</a:t>
            </a:r>
            <a:r>
              <a:rPr lang="en-US" sz="2000" dirty="0" smtClean="0"/>
              <a:t>=203(2, 2)=(130, 203)</a:t>
            </a:r>
            <a:endParaRPr lang="zh-CN" altLang="en-US" sz="2000" dirty="0" smtClean="0"/>
          </a:p>
          <a:p>
            <a:pPr lvl="1" fontAlgn="base"/>
            <a:endParaRPr lang="en-US" sz="2000" dirty="0" smtClean="0"/>
          </a:p>
          <a:p>
            <a:pPr lvl="1" fontAlgn="base"/>
            <a:r>
              <a:rPr lang="en-US" sz="2000" dirty="0" smtClean="0"/>
              <a:t>K = 121(130, 203) =203(115, 48)=(161, 169)</a:t>
            </a:r>
            <a:endParaRPr lang="zh-CN" altLang="en-US" sz="2000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127</a:t>
            </a:fld>
            <a:endParaRPr lang="en-US" altLang="zh-CN" dirty="0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MTI</a:t>
            </a:r>
            <a:r>
              <a:rPr lang="zh-CN" altLang="en-US" dirty="0" smtClean="0"/>
              <a:t>密钥协商协议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可信中心</a:t>
            </a:r>
            <a:r>
              <a:rPr lang="en-US" altLang="zh-CN" dirty="0" smtClean="0"/>
              <a:t>TA</a:t>
            </a:r>
            <a:r>
              <a:rPr lang="zh-CN" altLang="en-US" dirty="0" smtClean="0"/>
              <a:t>签发公钥：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所有用户公有：素数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，本原元</a:t>
            </a:r>
            <a:r>
              <a:rPr lang="el-GR" altLang="zh-CN" dirty="0" smtClean="0">
                <a:cs typeface="Times New Roman"/>
              </a:rPr>
              <a:t>α∈</a:t>
            </a:r>
            <a:r>
              <a:rPr lang="en-US" altLang="zh-CN" dirty="0" smtClean="0">
                <a:cs typeface="Times New Roman"/>
              </a:rPr>
              <a:t>GF(p)</a:t>
            </a:r>
          </a:p>
          <a:p>
            <a:pPr lvl="1"/>
            <a:r>
              <a:rPr lang="zh-CN" altLang="en-US" dirty="0" smtClean="0">
                <a:cs typeface="Times New Roman"/>
              </a:rPr>
              <a:t>用户</a:t>
            </a:r>
            <a:r>
              <a:rPr lang="en-US" altLang="zh-CN" dirty="0" smtClean="0">
                <a:cs typeface="Times New Roman"/>
              </a:rPr>
              <a:t>A</a:t>
            </a:r>
            <a:r>
              <a:rPr lang="zh-CN" altLang="en-US" dirty="0" smtClean="0">
                <a:cs typeface="Times New Roman"/>
              </a:rPr>
              <a:t>选取私钥</a:t>
            </a:r>
            <a:r>
              <a:rPr lang="en-US" altLang="zh-CN" dirty="0" err="1" smtClean="0">
                <a:cs typeface="Times New Roman"/>
              </a:rPr>
              <a:t>a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zh-CN" altLang="en-US" dirty="0" smtClean="0"/>
              <a:t>，</a:t>
            </a:r>
            <a:r>
              <a:rPr lang="zh-CN" altLang="en-US" dirty="0" smtClean="0">
                <a:cs typeface="Times New Roman"/>
              </a:rPr>
              <a:t>计算</a:t>
            </a:r>
            <a:r>
              <a:rPr lang="en-US" altLang="zh-CN" dirty="0" err="1" smtClean="0">
                <a:cs typeface="Times New Roman"/>
              </a:rPr>
              <a:t>b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=</a:t>
            </a:r>
            <a:r>
              <a:rPr lang="el-GR" altLang="zh-CN" dirty="0" smtClean="0">
                <a:cs typeface="Times New Roman"/>
              </a:rPr>
              <a:t>α</a:t>
            </a:r>
            <a:r>
              <a:rPr lang="en-US" altLang="zh-CN" baseline="30000" dirty="0" err="1" smtClean="0">
                <a:cs typeface="Times New Roman"/>
              </a:rPr>
              <a:t>a</a:t>
            </a:r>
            <a:r>
              <a:rPr lang="en-US" altLang="zh-CN" baseline="20000" dirty="0" err="1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 mod p</a:t>
            </a:r>
            <a:r>
              <a:rPr lang="zh-CN" altLang="en-US" dirty="0" smtClean="0">
                <a:cs typeface="Times New Roman"/>
              </a:rPr>
              <a:t>发给</a:t>
            </a:r>
            <a:r>
              <a:rPr lang="en-US" altLang="zh-CN" dirty="0" smtClean="0">
                <a:cs typeface="Times New Roman"/>
              </a:rPr>
              <a:t>TA</a:t>
            </a:r>
          </a:p>
          <a:p>
            <a:pPr lvl="1"/>
            <a:r>
              <a:rPr lang="en-US" altLang="zh-CN" dirty="0" smtClean="0">
                <a:cs typeface="Times New Roman"/>
              </a:rPr>
              <a:t>TA</a:t>
            </a:r>
            <a:r>
              <a:rPr lang="zh-CN" altLang="en-US" dirty="0" smtClean="0">
                <a:cs typeface="Times New Roman"/>
              </a:rPr>
              <a:t>签发公钥证书</a:t>
            </a:r>
            <a:r>
              <a:rPr lang="en-US" altLang="zh-CN" dirty="0" smtClean="0">
                <a:cs typeface="Times New Roman"/>
              </a:rPr>
              <a:t>C</a:t>
            </a:r>
            <a:r>
              <a:rPr lang="en-US" altLang="zh-CN" baseline="-25000" dirty="0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={</a:t>
            </a:r>
            <a:r>
              <a:rPr lang="en-US" altLang="zh-CN" dirty="0" err="1" smtClean="0">
                <a:cs typeface="Times New Roman"/>
              </a:rPr>
              <a:t>ID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dirty="0" err="1" smtClean="0">
                <a:cs typeface="Times New Roman"/>
              </a:rPr>
              <a:t>,b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dirty="0" err="1" smtClean="0">
                <a:cs typeface="Times New Roman"/>
              </a:rPr>
              <a:t>,E</a:t>
            </a:r>
            <a:r>
              <a:rPr lang="en-US" altLang="zh-CN" dirty="0" smtClean="0">
                <a:cs typeface="Times New Roman"/>
              </a:rPr>
              <a:t>(</a:t>
            </a:r>
            <a:r>
              <a:rPr lang="en-US" altLang="zh-CN" dirty="0" err="1" smtClean="0">
                <a:cs typeface="Times New Roman"/>
              </a:rPr>
              <a:t>PR</a:t>
            </a:r>
            <a:r>
              <a:rPr lang="en-US" altLang="zh-CN" baseline="-25000" dirty="0" err="1" smtClean="0">
                <a:cs typeface="Times New Roman"/>
              </a:rPr>
              <a:t>auth</a:t>
            </a:r>
            <a:r>
              <a:rPr lang="en-US" altLang="zh-CN" dirty="0" err="1" smtClean="0">
                <a:cs typeface="Times New Roman"/>
              </a:rPr>
              <a:t>,ID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||</a:t>
            </a:r>
            <a:r>
              <a:rPr lang="en-US" altLang="zh-CN" dirty="0" err="1" smtClean="0">
                <a:cs typeface="Times New Roman"/>
              </a:rPr>
              <a:t>b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)}</a:t>
            </a:r>
          </a:p>
          <a:p>
            <a:pPr lvl="1"/>
            <a:endParaRPr lang="en-US" altLang="zh-CN" dirty="0" smtClean="0">
              <a:cs typeface="Times New Roman"/>
            </a:endParaRPr>
          </a:p>
          <a:p>
            <a:r>
              <a:rPr lang="zh-CN" altLang="en-US" dirty="0" smtClean="0">
                <a:cs typeface="Times New Roman"/>
              </a:rPr>
              <a:t>密钥协商：</a:t>
            </a:r>
            <a:endParaRPr lang="en-US" altLang="zh-CN" dirty="0" smtClean="0">
              <a:cs typeface="Times New Roman"/>
            </a:endParaRPr>
          </a:p>
          <a:p>
            <a:pPr marL="442913" lvl="1" indent="-17463"/>
            <a:r>
              <a:rPr lang="en-US" altLang="zh-CN" dirty="0" smtClean="0">
                <a:cs typeface="Times New Roman"/>
              </a:rPr>
              <a:t>A</a:t>
            </a:r>
            <a:r>
              <a:rPr lang="zh-CN" altLang="en-US" dirty="0" smtClean="0">
                <a:cs typeface="Times New Roman"/>
              </a:rPr>
              <a:t>随机选取</a:t>
            </a:r>
            <a:r>
              <a:rPr lang="en-US" altLang="zh-CN" dirty="0" smtClean="0">
                <a:cs typeface="Times New Roman"/>
              </a:rPr>
              <a:t>r</a:t>
            </a:r>
            <a:r>
              <a:rPr lang="en-US" altLang="zh-CN" baseline="-25000" dirty="0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≤p-2</a:t>
            </a:r>
            <a:r>
              <a:rPr lang="zh-CN" altLang="en-US" dirty="0" smtClean="0">
                <a:cs typeface="Times New Roman"/>
              </a:rPr>
              <a:t>，计算</a:t>
            </a:r>
            <a:r>
              <a:rPr lang="en-US" altLang="zh-CN" dirty="0" smtClean="0">
                <a:cs typeface="Times New Roman"/>
              </a:rPr>
              <a:t>S</a:t>
            </a:r>
            <a:r>
              <a:rPr lang="en-US" altLang="zh-CN" baseline="-25000" dirty="0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=</a:t>
            </a:r>
            <a:r>
              <a:rPr lang="el-GR" altLang="zh-CN" dirty="0" smtClean="0">
                <a:cs typeface="Times New Roman"/>
              </a:rPr>
              <a:t>α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A</a:t>
            </a:r>
            <a:r>
              <a:rPr lang="zh-CN" altLang="en-US" dirty="0" smtClean="0">
                <a:cs typeface="Times New Roman"/>
              </a:rPr>
              <a:t> </a:t>
            </a:r>
            <a:r>
              <a:rPr lang="en-US" altLang="zh-CN" dirty="0" smtClean="0">
                <a:cs typeface="Times New Roman"/>
              </a:rPr>
              <a:t>mod p</a:t>
            </a:r>
            <a:r>
              <a:rPr lang="zh-CN" altLang="en-US" dirty="0" smtClean="0">
                <a:cs typeface="Times New Roman"/>
              </a:rPr>
              <a:t>，发送</a:t>
            </a:r>
            <a:r>
              <a:rPr lang="en-US" altLang="zh-CN" dirty="0" smtClean="0">
                <a:cs typeface="Times New Roman"/>
              </a:rPr>
              <a:t>{C</a:t>
            </a:r>
            <a:r>
              <a:rPr lang="en-US" altLang="zh-CN" baseline="-25000" dirty="0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,S</a:t>
            </a:r>
            <a:r>
              <a:rPr lang="en-US" altLang="zh-CN" baseline="-25000" dirty="0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}</a:t>
            </a:r>
            <a:r>
              <a:rPr lang="zh-CN" altLang="en-US" dirty="0" smtClean="0">
                <a:cs typeface="Times New Roman"/>
              </a:rPr>
              <a:t>给</a:t>
            </a:r>
            <a:r>
              <a:rPr lang="en-US" altLang="zh-CN" dirty="0" smtClean="0">
                <a:cs typeface="Times New Roman"/>
              </a:rPr>
              <a:t>B</a:t>
            </a:r>
          </a:p>
          <a:p>
            <a:pPr marL="442913" lvl="1" indent="-17463"/>
            <a:r>
              <a:rPr lang="en-US" altLang="zh-CN" dirty="0" smtClean="0">
                <a:cs typeface="Times New Roman"/>
              </a:rPr>
              <a:t>B</a:t>
            </a:r>
            <a:r>
              <a:rPr lang="zh-CN" altLang="en-US" dirty="0" smtClean="0">
                <a:cs typeface="Times New Roman"/>
              </a:rPr>
              <a:t>随机选取</a:t>
            </a:r>
            <a:r>
              <a:rPr lang="en-US" altLang="zh-CN" dirty="0" smtClean="0">
                <a:cs typeface="Times New Roman"/>
              </a:rPr>
              <a:t>r</a:t>
            </a:r>
            <a:r>
              <a:rPr lang="en-US" altLang="zh-CN" baseline="-25000" dirty="0" smtClean="0">
                <a:cs typeface="Times New Roman"/>
              </a:rPr>
              <a:t>B</a:t>
            </a:r>
            <a:r>
              <a:rPr lang="en-US" altLang="zh-CN" dirty="0" smtClean="0">
                <a:cs typeface="Times New Roman"/>
              </a:rPr>
              <a:t>≤p-2</a:t>
            </a:r>
            <a:r>
              <a:rPr lang="zh-CN" altLang="en-US" dirty="0" smtClean="0">
                <a:cs typeface="Times New Roman"/>
              </a:rPr>
              <a:t>，计算</a:t>
            </a:r>
            <a:r>
              <a:rPr lang="en-US" altLang="zh-CN" dirty="0" smtClean="0">
                <a:cs typeface="Times New Roman"/>
              </a:rPr>
              <a:t>S</a:t>
            </a:r>
            <a:r>
              <a:rPr lang="en-US" altLang="zh-CN" baseline="-25000" dirty="0" smtClean="0">
                <a:cs typeface="Times New Roman"/>
              </a:rPr>
              <a:t>B</a:t>
            </a:r>
            <a:r>
              <a:rPr lang="en-US" altLang="zh-CN" dirty="0" smtClean="0">
                <a:cs typeface="Times New Roman"/>
              </a:rPr>
              <a:t>=</a:t>
            </a:r>
            <a:r>
              <a:rPr lang="el-GR" altLang="zh-CN" dirty="0" smtClean="0">
                <a:cs typeface="Times New Roman"/>
              </a:rPr>
              <a:t>α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B</a:t>
            </a:r>
            <a:r>
              <a:rPr lang="zh-CN" altLang="en-US" dirty="0" smtClean="0">
                <a:cs typeface="Times New Roman"/>
              </a:rPr>
              <a:t> </a:t>
            </a:r>
            <a:r>
              <a:rPr lang="en-US" altLang="zh-CN" dirty="0" smtClean="0">
                <a:cs typeface="Times New Roman"/>
              </a:rPr>
              <a:t>mod p</a:t>
            </a:r>
            <a:r>
              <a:rPr lang="zh-CN" altLang="en-US" dirty="0" smtClean="0">
                <a:cs typeface="Times New Roman"/>
              </a:rPr>
              <a:t>，发送</a:t>
            </a:r>
            <a:r>
              <a:rPr lang="en-US" altLang="zh-CN" dirty="0" smtClean="0">
                <a:cs typeface="Times New Roman"/>
              </a:rPr>
              <a:t>{C</a:t>
            </a:r>
            <a:r>
              <a:rPr lang="en-US" altLang="zh-CN" baseline="-25000" dirty="0" smtClean="0">
                <a:cs typeface="Times New Roman"/>
              </a:rPr>
              <a:t>B</a:t>
            </a:r>
            <a:r>
              <a:rPr lang="en-US" altLang="zh-CN" dirty="0" smtClean="0">
                <a:cs typeface="Times New Roman"/>
              </a:rPr>
              <a:t>,S</a:t>
            </a:r>
            <a:r>
              <a:rPr lang="en-US" altLang="zh-CN" baseline="-25000" dirty="0" smtClean="0">
                <a:cs typeface="Times New Roman"/>
              </a:rPr>
              <a:t>B</a:t>
            </a:r>
            <a:r>
              <a:rPr lang="en-US" altLang="zh-CN" dirty="0" smtClean="0">
                <a:cs typeface="Times New Roman"/>
              </a:rPr>
              <a:t>}</a:t>
            </a:r>
            <a:r>
              <a:rPr lang="zh-CN" altLang="en-US" dirty="0" smtClean="0">
                <a:cs typeface="Times New Roman"/>
              </a:rPr>
              <a:t>给</a:t>
            </a:r>
            <a:r>
              <a:rPr lang="en-US" altLang="zh-CN" dirty="0" smtClean="0">
                <a:cs typeface="Times New Roman"/>
              </a:rPr>
              <a:t>A</a:t>
            </a:r>
          </a:p>
          <a:p>
            <a:pPr marL="442913" lvl="1" indent="-17463"/>
            <a:r>
              <a:rPr lang="en-US" altLang="zh-CN" dirty="0">
                <a:cs typeface="Times New Roman"/>
              </a:rPr>
              <a:t>K = </a:t>
            </a:r>
            <a:r>
              <a:rPr lang="en-US" altLang="zh-CN" dirty="0" err="1" smtClean="0">
                <a:cs typeface="Times New Roman"/>
              </a:rPr>
              <a:t>S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baseline="30000" dirty="0" err="1" smtClean="0">
                <a:cs typeface="Times New Roman"/>
              </a:rPr>
              <a:t>a</a:t>
            </a:r>
            <a:r>
              <a:rPr lang="en-US" altLang="zh-CN" baseline="20000" dirty="0" err="1" smtClean="0">
                <a:cs typeface="Times New Roman"/>
              </a:rPr>
              <a:t>B</a:t>
            </a:r>
            <a:r>
              <a:rPr lang="en-US" altLang="zh-CN" dirty="0" err="1" smtClean="0">
                <a:cs typeface="Times New Roman"/>
              </a:rPr>
              <a:t>·b</a:t>
            </a:r>
            <a:r>
              <a:rPr lang="en-US" altLang="zh-CN" baseline="-25000" dirty="0" err="1" smtClean="0">
                <a:cs typeface="Times New Roman"/>
              </a:rPr>
              <a:t>A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B</a:t>
            </a:r>
            <a:r>
              <a:rPr lang="en-US" altLang="zh-CN" dirty="0" smtClean="0">
                <a:cs typeface="Times New Roman"/>
              </a:rPr>
              <a:t> = </a:t>
            </a:r>
            <a:r>
              <a:rPr lang="en-US" altLang="zh-CN" dirty="0" err="1" smtClean="0">
                <a:cs typeface="Times New Roman"/>
              </a:rPr>
              <a:t>S</a:t>
            </a:r>
            <a:r>
              <a:rPr lang="en-US" altLang="zh-CN" baseline="-25000" dirty="0" err="1" smtClean="0">
                <a:cs typeface="Times New Roman"/>
              </a:rPr>
              <a:t>B</a:t>
            </a:r>
            <a:r>
              <a:rPr lang="en-US" altLang="zh-CN" baseline="30000" dirty="0" err="1" smtClean="0">
                <a:cs typeface="Times New Roman"/>
              </a:rPr>
              <a:t>a</a:t>
            </a:r>
            <a:r>
              <a:rPr lang="en-US" altLang="zh-CN" baseline="20000" dirty="0" err="1" smtClean="0">
                <a:cs typeface="Times New Roman"/>
              </a:rPr>
              <a:t>A</a:t>
            </a:r>
            <a:r>
              <a:rPr lang="en-US" altLang="zh-CN" dirty="0" err="1" smtClean="0">
                <a:cs typeface="Times New Roman"/>
              </a:rPr>
              <a:t>·b</a:t>
            </a:r>
            <a:r>
              <a:rPr lang="en-US" altLang="zh-CN" baseline="-25000" dirty="0" err="1" smtClean="0">
                <a:cs typeface="Times New Roman"/>
              </a:rPr>
              <a:t>B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A</a:t>
            </a:r>
            <a:r>
              <a:rPr lang="en-US" altLang="zh-CN" dirty="0" smtClean="0">
                <a:cs typeface="Times New Roman"/>
              </a:rPr>
              <a:t> =</a:t>
            </a:r>
            <a:r>
              <a:rPr lang="el-GR" altLang="zh-CN" dirty="0" smtClean="0">
                <a:cs typeface="Times New Roman"/>
              </a:rPr>
              <a:t> α</a:t>
            </a:r>
            <a:r>
              <a:rPr lang="en-US" altLang="zh-CN" baseline="30000" dirty="0" err="1" smtClean="0">
                <a:cs typeface="Times New Roman"/>
              </a:rPr>
              <a:t>a</a:t>
            </a:r>
            <a:r>
              <a:rPr lang="en-US" altLang="zh-CN" baseline="20000" dirty="0" err="1" smtClean="0">
                <a:cs typeface="Times New Roman"/>
              </a:rPr>
              <a:t>A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B</a:t>
            </a:r>
            <a:r>
              <a:rPr lang="en-US" altLang="zh-CN" baseline="20000" dirty="0" smtClean="0">
                <a:cs typeface="Times New Roman"/>
              </a:rPr>
              <a:t>+</a:t>
            </a:r>
            <a:r>
              <a:rPr lang="en-US" altLang="zh-CN" baseline="30000" dirty="0" smtClean="0">
                <a:cs typeface="Times New Roman"/>
              </a:rPr>
              <a:t> </a:t>
            </a:r>
            <a:r>
              <a:rPr lang="en-US" altLang="zh-CN" baseline="30000" dirty="0" err="1" smtClean="0">
                <a:cs typeface="Times New Roman"/>
              </a:rPr>
              <a:t>a</a:t>
            </a:r>
            <a:r>
              <a:rPr lang="en-US" altLang="zh-CN" baseline="20000" dirty="0" err="1" smtClean="0">
                <a:cs typeface="Times New Roman"/>
              </a:rPr>
              <a:t>B</a:t>
            </a:r>
            <a:r>
              <a:rPr lang="en-US" altLang="zh-CN" baseline="30000" dirty="0" err="1" smtClean="0">
                <a:cs typeface="Times New Roman"/>
              </a:rPr>
              <a:t>r</a:t>
            </a:r>
            <a:r>
              <a:rPr lang="en-US" altLang="zh-CN" baseline="20000" dirty="0" err="1" smtClean="0">
                <a:cs typeface="Times New Roman"/>
              </a:rPr>
              <a:t>A</a:t>
            </a:r>
            <a:endParaRPr lang="en-US" altLang="zh-CN" baseline="20000" dirty="0" smtClean="0">
              <a:cs typeface="Times New Roman"/>
            </a:endParaRP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特点</a:t>
            </a:r>
            <a:r>
              <a:rPr lang="zh-CN" altLang="en-US" dirty="0"/>
              <a:t>：用户不需要计算任何签名</a:t>
            </a:r>
            <a:endParaRPr lang="en-US" altLang="zh-CN" dirty="0"/>
          </a:p>
          <a:p>
            <a:pPr marL="725488" lvl="1" indent="-300038"/>
            <a:r>
              <a:rPr lang="zh-CN" altLang="en-US" dirty="0">
                <a:cs typeface="Times New Roman"/>
              </a:rPr>
              <a:t>攻击者由于不知道</a:t>
            </a:r>
            <a:r>
              <a:rPr lang="en-US" altLang="zh-CN" dirty="0" err="1">
                <a:cs typeface="Times New Roman"/>
              </a:rPr>
              <a:t>a</a:t>
            </a:r>
            <a:r>
              <a:rPr lang="en-US" altLang="zh-CN" baseline="-25000" dirty="0" err="1">
                <a:cs typeface="Times New Roman"/>
              </a:rPr>
              <a:t>A</a:t>
            </a:r>
            <a:r>
              <a:rPr lang="zh-CN" altLang="en-US" dirty="0">
                <a:cs typeface="Times New Roman"/>
              </a:rPr>
              <a:t>和</a:t>
            </a:r>
            <a:r>
              <a:rPr lang="en-US" altLang="zh-CN" dirty="0" err="1">
                <a:cs typeface="Times New Roman"/>
              </a:rPr>
              <a:t>a</a:t>
            </a:r>
            <a:r>
              <a:rPr lang="en-US" altLang="zh-CN" baseline="-25000" dirty="0" err="1">
                <a:cs typeface="Times New Roman"/>
              </a:rPr>
              <a:t>B</a:t>
            </a:r>
            <a:r>
              <a:rPr lang="zh-CN" altLang="en-US" dirty="0">
                <a:cs typeface="Times New Roman"/>
              </a:rPr>
              <a:t>，不能计算出</a:t>
            </a:r>
            <a:r>
              <a:rPr lang="en-US" altLang="zh-CN" dirty="0">
                <a:cs typeface="Times New Roman"/>
              </a:rPr>
              <a:t>K</a:t>
            </a:r>
            <a:r>
              <a:rPr lang="zh-CN" altLang="en-US" dirty="0">
                <a:cs typeface="Times New Roman"/>
              </a:rPr>
              <a:t>。</a:t>
            </a:r>
            <a:endParaRPr lang="en-US" altLang="zh-CN" dirty="0">
              <a:cs typeface="Times New Roman"/>
            </a:endParaRPr>
          </a:p>
          <a:p>
            <a:pPr marL="725488" lvl="1" indent="-300038"/>
            <a:r>
              <a:rPr lang="zh-CN" altLang="en-US" dirty="0">
                <a:cs typeface="Times New Roman"/>
              </a:rPr>
              <a:t>由于公钥证书参与计算，不能进行中间人</a:t>
            </a:r>
            <a:r>
              <a:rPr lang="zh-CN" altLang="en-US" dirty="0" smtClean="0">
                <a:cs typeface="Times New Roman"/>
              </a:rPr>
              <a:t>攻击</a:t>
            </a:r>
            <a:endParaRPr lang="en-US" altLang="zh-CN" dirty="0">
              <a:cs typeface="Times New Roman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128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2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3</a:t>
            </a:r>
            <a:r>
              <a:rPr lang="zh-CN" altLang="en-US" dirty="0" smtClean="0"/>
              <a:t>、加密密钥交换协议</a:t>
            </a:r>
            <a:r>
              <a:rPr lang="en-US" altLang="zh-CN" sz="3600" dirty="0" smtClean="0"/>
              <a:t>EKE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/>
              <a:t>Steves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Bellovin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Michael Merritt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用共享的对称密钥</a:t>
            </a:r>
            <a:r>
              <a:rPr lang="en-US" altLang="zh-CN" dirty="0" smtClean="0"/>
              <a:t>P</a:t>
            </a:r>
            <a:r>
              <a:rPr lang="zh-CN" altLang="en-US" dirty="0" smtClean="0"/>
              <a:t>来保护随机产生的会话密钥</a:t>
            </a:r>
            <a:r>
              <a:rPr lang="en-US" altLang="zh-CN" dirty="0" smtClean="0"/>
              <a:t>K</a:t>
            </a:r>
            <a:r>
              <a:rPr lang="zh-CN" altLang="en-US" dirty="0" smtClean="0"/>
              <a:t>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A </a:t>
            </a:r>
            <a:r>
              <a:rPr lang="zh-CN" altLang="en-US" dirty="0" smtClean="0"/>
              <a:t>随机产生一对公开</a:t>
            </a:r>
            <a:r>
              <a:rPr lang="en-US" altLang="zh-CN" dirty="0" smtClean="0"/>
              <a:t>/</a:t>
            </a:r>
            <a:r>
              <a:rPr lang="zh-CN" altLang="en-US" dirty="0" smtClean="0"/>
              <a:t>隐蔽密钥，使用对称密钥算法和密钥</a:t>
            </a:r>
            <a:r>
              <a:rPr lang="en-US" altLang="zh-CN" dirty="0" smtClean="0"/>
              <a:t>P</a:t>
            </a:r>
            <a:r>
              <a:rPr lang="zh-CN" altLang="en-US" dirty="0" smtClean="0"/>
              <a:t>将公开密钥</a:t>
            </a:r>
            <a:r>
              <a:rPr lang="en-US" altLang="zh-CN" dirty="0" smtClean="0"/>
              <a:t>PU</a:t>
            </a:r>
            <a:r>
              <a:rPr lang="zh-CN" altLang="en-US" dirty="0" smtClean="0"/>
              <a:t>加密，将标识符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E(P,PU)</a:t>
            </a:r>
            <a:r>
              <a:rPr lang="zh-CN" altLang="en-US" dirty="0" smtClean="0"/>
              <a:t>发给</a:t>
            </a:r>
            <a:r>
              <a:rPr lang="en-US" altLang="zh-CN" dirty="0" smtClean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B</a:t>
            </a:r>
            <a:r>
              <a:rPr lang="zh-CN" altLang="en-US" dirty="0" smtClean="0"/>
              <a:t>知道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，可解</a:t>
            </a:r>
            <a:r>
              <a:rPr lang="en-US" altLang="zh-CN" dirty="0" smtClean="0"/>
              <a:t>PU</a:t>
            </a:r>
            <a:r>
              <a:rPr lang="zh-CN" altLang="en-US" dirty="0" smtClean="0"/>
              <a:t>。</a:t>
            </a:r>
            <a:r>
              <a:rPr lang="en-US" altLang="zh-CN" dirty="0" smtClean="0"/>
              <a:t>B</a:t>
            </a:r>
            <a:r>
              <a:rPr lang="zh-CN" altLang="en-US" dirty="0" smtClean="0"/>
              <a:t>产生随机会话密钥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，向</a:t>
            </a:r>
            <a:r>
              <a:rPr lang="en-US" altLang="zh-CN" dirty="0" smtClean="0"/>
              <a:t>A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E(P,E(PU,K))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解出</a:t>
            </a:r>
            <a:r>
              <a:rPr lang="en-US" altLang="zh-CN" dirty="0" smtClean="0"/>
              <a:t>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产生随机数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，向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E(K,R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B</a:t>
            </a:r>
            <a:r>
              <a:rPr lang="zh-CN" altLang="en-US" dirty="0" smtClean="0"/>
              <a:t>产生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B</a:t>
            </a:r>
            <a:r>
              <a:rPr lang="zh-CN" altLang="en-US" dirty="0" smtClean="0"/>
              <a:t>，向</a:t>
            </a:r>
            <a:r>
              <a:rPr lang="en-US" altLang="zh-CN" dirty="0" smtClean="0"/>
              <a:t>A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E(K,R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||R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收到后，确认</a:t>
            </a:r>
            <a:r>
              <a:rPr lang="en-US" altLang="zh-CN" dirty="0" smtClean="0"/>
              <a:t>B</a:t>
            </a:r>
            <a:r>
              <a:rPr lang="zh-CN" altLang="en-US" dirty="0" smtClean="0"/>
              <a:t>知道</a:t>
            </a:r>
            <a:r>
              <a:rPr lang="en-US" altLang="zh-CN" dirty="0" smtClean="0"/>
              <a:t>K</a:t>
            </a:r>
            <a:r>
              <a:rPr lang="zh-CN" altLang="en-US" dirty="0" smtClean="0"/>
              <a:t>。向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E(K,R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B</a:t>
            </a:r>
            <a:r>
              <a:rPr lang="zh-CN" altLang="en-US" dirty="0" smtClean="0"/>
              <a:t>收到后，确认</a:t>
            </a:r>
            <a:r>
              <a:rPr lang="en-US" altLang="zh-CN" dirty="0" smtClean="0"/>
              <a:t>A</a:t>
            </a:r>
            <a:r>
              <a:rPr lang="zh-CN" altLang="en-US" dirty="0" smtClean="0"/>
              <a:t>知道</a:t>
            </a:r>
            <a:r>
              <a:rPr lang="en-US" altLang="zh-CN" dirty="0" smtClean="0"/>
              <a:t>K</a:t>
            </a:r>
            <a:r>
              <a:rPr lang="zh-CN" altLang="en-US" dirty="0" smtClean="0"/>
              <a:t>。则交换与鉴别成功。</a:t>
            </a:r>
          </a:p>
          <a:p>
            <a:pPr lvl="1">
              <a:buNone/>
            </a:pPr>
            <a:r>
              <a:rPr lang="zh-CN" altLang="en-US" dirty="0" smtClean="0"/>
              <a:t>前三步交换密钥，后四步双向身份认证。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129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4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公钥密码的</a:t>
            </a:r>
            <a:r>
              <a:rPr lang="zh-CN" altLang="en-US" dirty="0"/>
              <a:t>常规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 smtClean="0"/>
              <a:t>公钥密码易受</a:t>
            </a:r>
            <a:r>
              <a:rPr lang="zh-CN" altLang="en-US" sz="2400" dirty="0" smtClean="0">
                <a:solidFill>
                  <a:srgbClr val="FF0000"/>
                </a:solidFill>
              </a:rPr>
              <a:t>穷举密钥</a:t>
            </a:r>
            <a:r>
              <a:rPr lang="zh-CN" altLang="en-US" sz="2400" dirty="0" smtClean="0"/>
              <a:t>攻击</a:t>
            </a:r>
            <a:endParaRPr lang="en-US" altLang="zh-CN" sz="24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解决方法是使用长密钥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同时为了便于实现加密和解密，又希望密钥足够短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目前仅限于密钥管理和签名</a:t>
            </a:r>
          </a:p>
          <a:p>
            <a:pPr lvl="1">
              <a:lnSpc>
                <a:spcPct val="110000"/>
              </a:lnSpc>
            </a:pPr>
            <a:endParaRPr lang="en-US" altLang="zh-CN" sz="2000" dirty="0" smtClean="0"/>
          </a:p>
          <a:p>
            <a:pPr>
              <a:lnSpc>
                <a:spcPct val="110000"/>
              </a:lnSpc>
            </a:pPr>
            <a:r>
              <a:rPr lang="zh-CN" altLang="en-US" sz="2400" dirty="0" smtClean="0"/>
              <a:t>从给定的公钥</a:t>
            </a:r>
            <a:r>
              <a:rPr lang="zh-CN" altLang="en-US" sz="2400" dirty="0" smtClean="0">
                <a:solidFill>
                  <a:srgbClr val="FF0000"/>
                </a:solidFill>
              </a:rPr>
              <a:t>计算</a:t>
            </a:r>
            <a:r>
              <a:rPr lang="zh-CN" altLang="en-US" sz="2400" dirty="0" smtClean="0"/>
              <a:t>出私钥是第二种攻击方法</a:t>
            </a:r>
            <a:endParaRPr lang="en-US" altLang="zh-CN" sz="24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多数公钥算法尚未在数学上证明可以抵抗这种攻击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endParaRPr lang="en-US" altLang="zh-CN" sz="2000" dirty="0" smtClean="0"/>
          </a:p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穷举消息</a:t>
            </a:r>
            <a:r>
              <a:rPr lang="zh-CN" altLang="en-US" sz="2400" dirty="0" smtClean="0"/>
              <a:t>攻击是第三种攻击形式</a:t>
            </a:r>
            <a:endParaRPr lang="en-US" altLang="zh-CN" sz="24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攻击者用公钥对所有可能的消息加密，并与传送的密文匹配，从而解密任何消息</a:t>
            </a:r>
            <a:endParaRPr lang="en-US" altLang="zh-CN" sz="2000" dirty="0" smtClean="0"/>
          </a:p>
          <a:p>
            <a:pPr lvl="1">
              <a:lnSpc>
                <a:spcPct val="110000"/>
              </a:lnSpc>
            </a:pPr>
            <a:r>
              <a:rPr lang="zh-CN" altLang="en-US" sz="2000" dirty="0" smtClean="0"/>
              <a:t>抵抗的方法是在要发送的消息后附加随机数。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为什么这么复杂？</a:t>
            </a:r>
            <a:endParaRPr lang="en-US" altLang="zh-CN" sz="2400" dirty="0" smtClean="0"/>
          </a:p>
          <a:p>
            <a:pPr fontAlgn="base"/>
            <a:r>
              <a:rPr lang="zh-CN" altLang="en-US" sz="2400" dirty="0" smtClean="0"/>
              <a:t>若直接用</a:t>
            </a:r>
            <a:r>
              <a:rPr lang="en-US" sz="2400" dirty="0" smtClean="0"/>
              <a:t>P</a:t>
            </a:r>
            <a:r>
              <a:rPr lang="zh-CN" altLang="en-US" sz="2400" dirty="0" smtClean="0"/>
              <a:t>加密</a:t>
            </a:r>
            <a:r>
              <a:rPr lang="en-US" sz="2400" dirty="0" smtClean="0"/>
              <a:t>K</a:t>
            </a:r>
            <a:r>
              <a:rPr lang="zh-CN" altLang="en-US" sz="2400" dirty="0" smtClean="0"/>
              <a:t>，则</a:t>
            </a:r>
            <a:r>
              <a:rPr lang="zh-CN" altLang="en-US" sz="2400" dirty="0"/>
              <a:t>攻击者</a:t>
            </a:r>
            <a:r>
              <a:rPr lang="en-US" sz="2400" dirty="0" smtClean="0"/>
              <a:t>E</a:t>
            </a:r>
            <a:r>
              <a:rPr lang="zh-CN" altLang="en-US" sz="2400" dirty="0" smtClean="0"/>
              <a:t>可以猜测</a:t>
            </a:r>
            <a:r>
              <a:rPr lang="en-US" sz="2400" dirty="0" smtClean="0"/>
              <a:t>K</a:t>
            </a:r>
            <a:r>
              <a:rPr lang="zh-CN" altLang="en-US" sz="2400" dirty="0" smtClean="0"/>
              <a:t>的值，并验证猜测</a:t>
            </a:r>
            <a:endParaRPr lang="en-US" sz="2400" dirty="0" smtClean="0"/>
          </a:p>
          <a:p>
            <a:pPr lvl="1" fontAlgn="base"/>
            <a:r>
              <a:rPr lang="zh-CN" altLang="en-US" sz="2000" dirty="0" smtClean="0"/>
              <a:t>人们总是选择坏的口令</a:t>
            </a:r>
            <a:endParaRPr lang="en-US" altLang="zh-CN" sz="2000" dirty="0" smtClean="0"/>
          </a:p>
          <a:p>
            <a:r>
              <a:rPr lang="en-US" altLang="zh-CN" sz="2400" dirty="0" smtClean="0"/>
              <a:t>EKE</a:t>
            </a:r>
            <a:r>
              <a:rPr lang="zh-CN" altLang="en-US" sz="2400" dirty="0" smtClean="0"/>
              <a:t>协议中，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可以是一个弱口令。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攻击者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仅能知道</a:t>
            </a:r>
            <a:r>
              <a:rPr lang="en-US" altLang="zh-CN" sz="2000" dirty="0" smtClean="0"/>
              <a:t>E(P,PU), E(P,E(PU,K))</a:t>
            </a:r>
            <a:r>
              <a:rPr lang="zh-CN" altLang="en-US" sz="2000" dirty="0" smtClean="0"/>
              <a:t>和一些用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来加密的随机数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在没有破译公钥算法前，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无法验证他对</a:t>
            </a:r>
            <a:r>
              <a:rPr lang="en-US" altLang="zh-CN" sz="2000" dirty="0" smtClean="0"/>
              <a:t>P</a:t>
            </a:r>
            <a:r>
              <a:rPr lang="zh-CN" altLang="en-US" sz="2000" dirty="0" smtClean="0"/>
              <a:t>的猜测</a:t>
            </a:r>
            <a:endParaRPr lang="en-US" altLang="zh-CN" sz="2000" dirty="0" smtClean="0"/>
          </a:p>
          <a:p>
            <a:pPr lvl="1"/>
            <a:r>
              <a:rPr lang="zh-CN" altLang="en-US" dirty="0" smtClean="0"/>
              <a:t>公钥密码系统的密钥很长，穷举攻击工作量比对称密码系统的大得多</a:t>
            </a:r>
            <a:endParaRPr lang="en-US" altLang="zh-CN" dirty="0" smtClean="0"/>
          </a:p>
          <a:p>
            <a:pPr lvl="1"/>
            <a:endParaRPr lang="en-US" altLang="zh-CN" sz="20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EKE</a:t>
            </a:r>
            <a:r>
              <a:rPr lang="zh-CN" altLang="en-US" sz="2400" dirty="0" smtClean="0">
                <a:solidFill>
                  <a:srgbClr val="FF0000"/>
                </a:solidFill>
              </a:rPr>
              <a:t>将对称密码和公开密钥密码系统相结合，通过弱口令</a:t>
            </a:r>
            <a:r>
              <a:rPr lang="en-US" altLang="zh-CN" sz="2400" dirty="0" smtClean="0">
                <a:solidFill>
                  <a:srgbClr val="FF0000"/>
                </a:solidFill>
              </a:rPr>
              <a:t>P</a:t>
            </a:r>
            <a:r>
              <a:rPr lang="zh-CN" altLang="en-US" sz="2400" dirty="0" smtClean="0">
                <a:solidFill>
                  <a:srgbClr val="FF0000"/>
                </a:solidFill>
              </a:rPr>
              <a:t>来建立安全性强的会话密钥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130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加强的</a:t>
            </a:r>
            <a:r>
              <a:rPr lang="en-US" altLang="zh-CN" dirty="0" smtClean="0"/>
              <a:t>EKE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/>
          <a:lstStyle/>
          <a:p>
            <a:r>
              <a:rPr lang="zh-CN" altLang="en-US" dirty="0" smtClean="0"/>
              <a:t>进一步加强：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步，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产生一个新随机数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，发送</a:t>
            </a:r>
            <a:r>
              <a:rPr lang="en-US" altLang="zh-CN" dirty="0" smtClean="0"/>
              <a:t>E(K,R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||S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步，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产生一个新随机数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B</a:t>
            </a:r>
            <a:r>
              <a:rPr lang="zh-CN" altLang="en-US" dirty="0" smtClean="0"/>
              <a:t>，发送</a:t>
            </a:r>
            <a:r>
              <a:rPr lang="en-US" altLang="zh-CN" dirty="0" smtClean="0"/>
              <a:t>E(K,R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||R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||S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会话密钥为</a:t>
            </a:r>
            <a:r>
              <a:rPr lang="en-US" altLang="zh-CN" dirty="0" smtClean="0"/>
              <a:t>S=S</a:t>
            </a:r>
            <a:r>
              <a:rPr lang="en-US" altLang="zh-CN" baseline="-25000" dirty="0" smtClean="0"/>
              <a:t>A</a:t>
            </a:r>
            <a:r>
              <a:rPr lang="en-US" altLang="zh-CN" dirty="0" smtClean="0">
                <a:sym typeface="Symbol"/>
              </a:rPr>
              <a:t>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被舍弃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分析：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</a:t>
            </a:r>
            <a:r>
              <a:rPr lang="zh-CN" altLang="en-US" dirty="0" smtClean="0"/>
              <a:t>没有直接用来加密可直接导出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的东西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</a:t>
            </a:r>
            <a:r>
              <a:rPr lang="zh-CN" altLang="en-US" dirty="0" smtClean="0"/>
              <a:t>仅用来加密少量随机数据，且</a:t>
            </a:r>
            <a:r>
              <a:rPr lang="en-US" altLang="zh-CN" dirty="0" smtClean="0"/>
              <a:t>S</a:t>
            </a:r>
            <a:r>
              <a:rPr lang="zh-CN" altLang="en-US" dirty="0" smtClean="0"/>
              <a:t>从没有单独加密过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131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第二节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RSA</a:t>
            </a:r>
            <a:r>
              <a:rPr lang="zh-CN" altLang="en-US" dirty="0" smtClean="0"/>
              <a:t>公开密钥标准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9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1977</a:t>
            </a:r>
            <a:r>
              <a:rPr lang="zh-CN" altLang="en-US" dirty="0" smtClean="0"/>
              <a:t>年，</a:t>
            </a:r>
            <a:r>
              <a:rPr lang="en-US" altLang="zh-CN" dirty="0" err="1" smtClean="0"/>
              <a:t>Rivest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Shamir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Adleman</a:t>
            </a:r>
            <a:r>
              <a:rPr lang="zh-CN" altLang="en-US" dirty="0"/>
              <a:t>基于大合数的质因子分解</a:t>
            </a:r>
            <a:r>
              <a:rPr lang="zh-CN" altLang="en-US" sz="2400" dirty="0"/>
              <a:t>问题</a:t>
            </a:r>
            <a:r>
              <a:rPr lang="zh-CN" altLang="en-US" dirty="0"/>
              <a:t>的困难</a:t>
            </a:r>
            <a:r>
              <a:rPr lang="zh-CN" altLang="en-US" dirty="0" smtClean="0"/>
              <a:t>性，提出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密码体制</a:t>
            </a:r>
          </a:p>
          <a:p>
            <a:pPr lvl="1"/>
            <a:r>
              <a:rPr lang="en-US" altLang="zh-CN" dirty="0" smtClean="0"/>
              <a:t>RSA</a:t>
            </a:r>
            <a:r>
              <a:rPr lang="zh-CN" altLang="en-US" dirty="0" smtClean="0"/>
              <a:t>专利于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日到期</a:t>
            </a:r>
          </a:p>
          <a:p>
            <a:r>
              <a:rPr lang="en-US" altLang="zh-CN" dirty="0" smtClean="0"/>
              <a:t>2005</a:t>
            </a:r>
            <a:r>
              <a:rPr lang="zh-CN" altLang="en-US" dirty="0" smtClean="0"/>
              <a:t>年已能分解十进制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位的大合数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sz="2400" dirty="0" smtClean="0"/>
              <a:t>2009</a:t>
            </a:r>
            <a:r>
              <a:rPr lang="zh-CN" altLang="en-US" sz="2400" dirty="0" smtClean="0"/>
              <a:t>年，数百台设备运行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年，分解一个十进制</a:t>
            </a:r>
            <a:r>
              <a:rPr lang="en-US" altLang="zh-CN" sz="2400" dirty="0" smtClean="0"/>
              <a:t>232</a:t>
            </a:r>
            <a:r>
              <a:rPr lang="zh-CN" altLang="en-US" sz="2400" dirty="0" smtClean="0"/>
              <a:t>位大数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96952"/>
            <a:ext cx="8136904" cy="26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14" name="流程图: 合并 1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算法满足公开密钥加密的要求，基本思路：</a:t>
            </a:r>
          </a:p>
          <a:p>
            <a:pPr lvl="1"/>
            <a:r>
              <a:rPr lang="zh-CN" altLang="en-US" dirty="0" smtClean="0"/>
              <a:t>找到适当的</a:t>
            </a:r>
            <a:r>
              <a:rPr lang="en-US" altLang="zh-CN" dirty="0" err="1" smtClean="0"/>
              <a:t>e,d,n</a:t>
            </a:r>
            <a:r>
              <a:rPr lang="zh-CN" altLang="en-US" dirty="0" smtClean="0"/>
              <a:t>，使得对所有</a:t>
            </a:r>
            <a:r>
              <a:rPr lang="en-US" altLang="zh-CN" dirty="0" smtClean="0"/>
              <a:t>m&lt;n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</a:t>
            </a:r>
            <a:r>
              <a:rPr lang="en-US" altLang="zh-CN" baseline="30000" dirty="0" smtClean="0"/>
              <a:t>ed</a:t>
            </a:r>
            <a:r>
              <a:rPr lang="en-US" altLang="zh-CN" dirty="0" smtClean="0"/>
              <a:t> mod n=m</a:t>
            </a:r>
          </a:p>
          <a:p>
            <a:pPr lvl="1"/>
            <a:r>
              <a:rPr lang="zh-CN" altLang="en-US" dirty="0" smtClean="0"/>
              <a:t>对于所有</a:t>
            </a:r>
            <a:r>
              <a:rPr lang="en-US" altLang="zh-CN" dirty="0" smtClean="0"/>
              <a:t>m&lt;n</a:t>
            </a:r>
            <a:r>
              <a:rPr lang="zh-CN" altLang="en-US" dirty="0" smtClean="0"/>
              <a:t>的值，要计算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m</a:t>
            </a:r>
            <a:r>
              <a:rPr lang="en-US" altLang="zh-CN" baseline="30000" dirty="0" smtClean="0">
                <a:ea typeface="Arial Unicode MS" pitchFamily="34" charset="-122"/>
                <a:cs typeface="Arial Unicode MS" pitchFamily="34" charset="-122"/>
              </a:rPr>
              <a:t>e</a:t>
            </a:r>
            <a:r>
              <a:rPr lang="zh-CN" altLang="en-US" dirty="0" smtClean="0"/>
              <a:t>和</a:t>
            </a:r>
            <a:r>
              <a:rPr lang="en-US" altLang="zh-CN" dirty="0" err="1" smtClean="0">
                <a:ea typeface="Arial Unicode MS" pitchFamily="34" charset="-122"/>
                <a:cs typeface="Arial Unicode MS" pitchFamily="34" charset="-122"/>
              </a:rPr>
              <a:t>C</a:t>
            </a:r>
            <a:r>
              <a:rPr lang="en-US" altLang="zh-CN" baseline="30000" dirty="0" err="1" smtClean="0">
                <a:ea typeface="Arial Unicode MS" pitchFamily="34" charset="-122"/>
                <a:cs typeface="Arial Unicode MS" pitchFamily="34" charset="-122"/>
              </a:rPr>
              <a:t>d</a:t>
            </a:r>
            <a:r>
              <a:rPr lang="zh-CN" altLang="en-US" dirty="0" smtClean="0"/>
              <a:t>是相对容易的</a:t>
            </a:r>
          </a:p>
          <a:p>
            <a:pPr lvl="1"/>
            <a:r>
              <a:rPr lang="zh-CN" altLang="en-US" dirty="0" smtClean="0"/>
              <a:t>在给定</a:t>
            </a:r>
            <a:r>
              <a:rPr lang="en-US" altLang="zh-CN" dirty="0" smtClean="0"/>
              <a:t>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</a:t>
            </a:r>
            <a:r>
              <a:rPr lang="zh-CN" altLang="en-US" dirty="0" smtClean="0"/>
              <a:t>时，计算出</a:t>
            </a:r>
            <a:r>
              <a:rPr lang="en-US" altLang="zh-CN" dirty="0" smtClean="0"/>
              <a:t>d</a:t>
            </a:r>
            <a:r>
              <a:rPr lang="zh-CN" altLang="en-US" dirty="0" smtClean="0"/>
              <a:t>是不可行的</a:t>
            </a:r>
          </a:p>
          <a:p>
            <a:pPr lvl="1"/>
            <a:endParaRPr lang="en-US" altLang="zh-CN" sz="2400" dirty="0" smtClean="0"/>
          </a:p>
          <a:p>
            <a:r>
              <a:rPr lang="zh-CN" altLang="en-US" dirty="0" smtClean="0"/>
              <a:t>几个关系</a:t>
            </a:r>
          </a:p>
          <a:p>
            <a:pPr lvl="1"/>
            <a:r>
              <a:rPr lang="en-US" altLang="zh-CN" dirty="0" smtClean="0">
                <a:cs typeface="Times New Roman"/>
              </a:rPr>
              <a:t>m</a:t>
            </a:r>
            <a:r>
              <a:rPr lang="en-US" altLang="zh-CN" baseline="30000" dirty="0" smtClean="0">
                <a:cs typeface="Times New Roman"/>
              </a:rPr>
              <a:t>p-1</a:t>
            </a:r>
            <a:r>
              <a:rPr lang="en-US" altLang="zh-CN" dirty="0" smtClean="0">
                <a:cs typeface="Times New Roman"/>
              </a:rPr>
              <a:t> mod p=1</a:t>
            </a:r>
            <a:r>
              <a:rPr lang="zh-CN" altLang="en-US" dirty="0" smtClean="0">
                <a:cs typeface="Times New Roman"/>
              </a:rPr>
              <a:t>，</a:t>
            </a:r>
            <a:r>
              <a:rPr lang="en-US" altLang="zh-CN" dirty="0" err="1" smtClean="0">
                <a:cs typeface="Times New Roman"/>
              </a:rPr>
              <a:t>m</a:t>
            </a:r>
            <a:r>
              <a:rPr lang="en-US" altLang="zh-CN" baseline="30000" dirty="0" err="1" smtClean="0">
                <a:cs typeface="Times New Roman"/>
              </a:rPr>
              <a:t>k</a:t>
            </a:r>
            <a:r>
              <a:rPr lang="en-US" altLang="zh-CN" baseline="30000" dirty="0" smtClean="0">
                <a:cs typeface="Times New Roman"/>
              </a:rPr>
              <a:t>(p-1)+1</a:t>
            </a:r>
            <a:r>
              <a:rPr lang="en-US" altLang="zh-CN" dirty="0" smtClean="0">
                <a:cs typeface="Times New Roman"/>
              </a:rPr>
              <a:t> mod p=m</a:t>
            </a:r>
          </a:p>
          <a:p>
            <a:pPr lvl="2"/>
            <a:r>
              <a:rPr lang="en-US" altLang="zh-CN" dirty="0" err="1" smtClean="0">
                <a:cs typeface="Times New Roman"/>
              </a:rPr>
              <a:t>ed</a:t>
            </a:r>
            <a:r>
              <a:rPr lang="en-US" altLang="zh-CN" dirty="0" smtClean="0">
                <a:cs typeface="Times New Roman"/>
              </a:rPr>
              <a:t>=k(p-1)+1 ? </a:t>
            </a:r>
            <a:r>
              <a:rPr lang="en-US" altLang="zh-CN" dirty="0" err="1" smtClean="0">
                <a:cs typeface="Times New Roman"/>
              </a:rPr>
              <a:t>ed</a:t>
            </a:r>
            <a:r>
              <a:rPr lang="en-US" altLang="zh-CN" dirty="0" smtClean="0">
                <a:cs typeface="Times New Roman"/>
              </a:rPr>
              <a:t>=1 mod (p-1)</a:t>
            </a:r>
          </a:p>
          <a:p>
            <a:pPr lvl="2"/>
            <a:r>
              <a:rPr lang="en-US" altLang="zh-CN" dirty="0" smtClean="0">
                <a:cs typeface="Times New Roman"/>
              </a:rPr>
              <a:t>p</a:t>
            </a:r>
            <a:r>
              <a:rPr lang="zh-CN" altLang="en-US" dirty="0" smtClean="0">
                <a:cs typeface="Times New Roman"/>
              </a:rPr>
              <a:t>必须公开，</a:t>
            </a:r>
            <a:r>
              <a:rPr lang="en-US" altLang="zh-CN" dirty="0" smtClean="0">
                <a:cs typeface="Times New Roman"/>
              </a:rPr>
              <a:t>p-1</a:t>
            </a:r>
            <a:r>
              <a:rPr lang="zh-CN" altLang="en-US" dirty="0" smtClean="0">
                <a:cs typeface="Times New Roman"/>
              </a:rPr>
              <a:t>也是公开的。由</a:t>
            </a:r>
            <a:r>
              <a:rPr lang="en-US" altLang="zh-CN" dirty="0" smtClean="0">
                <a:cs typeface="Times New Roman"/>
              </a:rPr>
              <a:t>e</a:t>
            </a:r>
            <a:r>
              <a:rPr lang="zh-CN" altLang="en-US" dirty="0" smtClean="0">
                <a:cs typeface="Times New Roman"/>
              </a:rPr>
              <a:t>计算</a:t>
            </a:r>
            <a:r>
              <a:rPr lang="en-US" altLang="zh-CN" dirty="0" smtClean="0">
                <a:cs typeface="Times New Roman"/>
              </a:rPr>
              <a:t>d</a:t>
            </a:r>
            <a:r>
              <a:rPr lang="zh-CN" altLang="en-US" dirty="0" smtClean="0">
                <a:cs typeface="Times New Roman"/>
              </a:rPr>
              <a:t>是容易的</a:t>
            </a:r>
            <a:endParaRPr lang="en-US" altLang="zh-CN" dirty="0" smtClean="0">
              <a:cs typeface="Times New Roman"/>
            </a:endParaRPr>
          </a:p>
          <a:p>
            <a:pPr lvl="1"/>
            <a:r>
              <a:rPr lang="en-US" altLang="zh-CN" dirty="0" smtClean="0">
                <a:cs typeface="Times New Roman"/>
              </a:rPr>
              <a:t>m</a:t>
            </a:r>
            <a:r>
              <a:rPr lang="el-GR" altLang="zh-CN" baseline="30000" dirty="0" smtClean="0">
                <a:cs typeface="Times New Roman"/>
              </a:rPr>
              <a:t>Φ</a:t>
            </a:r>
            <a:r>
              <a:rPr lang="en-US" altLang="zh-CN" baseline="30000" dirty="0" smtClean="0">
                <a:cs typeface="Times New Roman"/>
              </a:rPr>
              <a:t>(n)</a:t>
            </a:r>
            <a:r>
              <a:rPr lang="en-US" altLang="zh-CN" dirty="0" smtClean="0">
                <a:cs typeface="Times New Roman"/>
              </a:rPr>
              <a:t> mod n=1</a:t>
            </a:r>
            <a:r>
              <a:rPr lang="zh-CN" altLang="en-US" dirty="0" smtClean="0">
                <a:cs typeface="Times New Roman"/>
              </a:rPr>
              <a:t>，</a:t>
            </a:r>
            <a:r>
              <a:rPr lang="en-US" altLang="zh-CN" dirty="0" err="1" smtClean="0">
                <a:cs typeface="Times New Roman"/>
              </a:rPr>
              <a:t>m</a:t>
            </a:r>
            <a:r>
              <a:rPr lang="en-US" altLang="zh-CN" baseline="30000" dirty="0" err="1" smtClean="0">
                <a:cs typeface="Times New Roman"/>
              </a:rPr>
              <a:t>k</a:t>
            </a:r>
            <a:r>
              <a:rPr lang="el-GR" altLang="zh-CN" baseline="30000" dirty="0" smtClean="0">
                <a:cs typeface="Times New Roman"/>
              </a:rPr>
              <a:t>Φ</a:t>
            </a:r>
            <a:r>
              <a:rPr lang="en-US" altLang="zh-CN" baseline="30000" dirty="0">
                <a:cs typeface="Times New Roman"/>
              </a:rPr>
              <a:t>(n</a:t>
            </a:r>
            <a:r>
              <a:rPr lang="en-US" altLang="zh-CN" baseline="30000" dirty="0" smtClean="0">
                <a:cs typeface="Times New Roman"/>
              </a:rPr>
              <a:t>)+1</a:t>
            </a:r>
            <a:r>
              <a:rPr lang="en-US" altLang="zh-CN" dirty="0" smtClean="0">
                <a:cs typeface="Times New Roman"/>
              </a:rPr>
              <a:t> </a:t>
            </a:r>
            <a:r>
              <a:rPr lang="en-US" altLang="zh-CN" dirty="0">
                <a:cs typeface="Times New Roman"/>
              </a:rPr>
              <a:t>mod </a:t>
            </a:r>
            <a:r>
              <a:rPr lang="en-US" altLang="zh-CN" dirty="0" smtClean="0">
                <a:cs typeface="Times New Roman"/>
              </a:rPr>
              <a:t>n=m</a:t>
            </a:r>
          </a:p>
          <a:p>
            <a:pPr lvl="2"/>
            <a:r>
              <a:rPr lang="en-US" altLang="zh-CN" dirty="0" err="1" smtClean="0">
                <a:cs typeface="Times New Roman"/>
              </a:rPr>
              <a:t>ed</a:t>
            </a:r>
            <a:r>
              <a:rPr lang="en-US" altLang="zh-CN" dirty="0" smtClean="0">
                <a:cs typeface="Times New Roman"/>
              </a:rPr>
              <a:t>=</a:t>
            </a:r>
            <a:r>
              <a:rPr lang="en-US" altLang="zh-CN" dirty="0">
                <a:cs typeface="Times New Roman"/>
              </a:rPr>
              <a:t>k</a:t>
            </a:r>
            <a:r>
              <a:rPr lang="el-GR" altLang="zh-CN" dirty="0">
                <a:cs typeface="Times New Roman"/>
              </a:rPr>
              <a:t>Φ</a:t>
            </a:r>
            <a:r>
              <a:rPr lang="en-US" altLang="zh-CN" dirty="0">
                <a:cs typeface="Times New Roman"/>
              </a:rPr>
              <a:t>(n)+</a:t>
            </a:r>
            <a:r>
              <a:rPr lang="en-US" altLang="zh-CN" dirty="0" smtClean="0">
                <a:cs typeface="Times New Roman"/>
              </a:rPr>
              <a:t>1 ? </a:t>
            </a:r>
            <a:r>
              <a:rPr lang="en-US" altLang="zh-CN" dirty="0" err="1" smtClean="0">
                <a:cs typeface="Times New Roman"/>
              </a:rPr>
              <a:t>ed</a:t>
            </a:r>
            <a:r>
              <a:rPr lang="en-US" altLang="zh-CN" dirty="0" smtClean="0">
                <a:cs typeface="Times New Roman"/>
              </a:rPr>
              <a:t>=1 mod 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>
                <a:cs typeface="Times New Roman"/>
              </a:rPr>
              <a:t>(n)</a:t>
            </a:r>
          </a:p>
          <a:p>
            <a:pPr lvl="2"/>
            <a:r>
              <a:rPr lang="en-US" altLang="zh-CN" dirty="0" smtClean="0">
                <a:cs typeface="Times New Roman"/>
              </a:rPr>
              <a:t>n</a:t>
            </a:r>
            <a:r>
              <a:rPr lang="zh-CN" altLang="en-US" dirty="0" smtClean="0">
                <a:cs typeface="Times New Roman"/>
              </a:rPr>
              <a:t>是公开的，但由</a:t>
            </a:r>
            <a:r>
              <a:rPr lang="en-US" altLang="zh-CN" dirty="0" smtClean="0">
                <a:cs typeface="Times New Roman"/>
              </a:rPr>
              <a:t>n</a:t>
            </a:r>
            <a:r>
              <a:rPr lang="zh-CN" altLang="en-US" dirty="0" smtClean="0">
                <a:cs typeface="Times New Roman"/>
              </a:rPr>
              <a:t>计算</a:t>
            </a:r>
            <a:r>
              <a:rPr lang="el-GR" altLang="zh-CN" dirty="0">
                <a:cs typeface="Times New Roman"/>
              </a:rPr>
              <a:t>Φ</a:t>
            </a:r>
            <a:r>
              <a:rPr lang="en-US" altLang="zh-CN" dirty="0">
                <a:cs typeface="Times New Roman"/>
              </a:rPr>
              <a:t>(n</a:t>
            </a:r>
            <a:r>
              <a:rPr lang="en-US" altLang="zh-CN" dirty="0" smtClean="0">
                <a:cs typeface="Times New Roman"/>
              </a:rPr>
              <a:t>)</a:t>
            </a:r>
            <a:r>
              <a:rPr lang="zh-CN" altLang="en-US" dirty="0" smtClean="0">
                <a:cs typeface="Times New Roman"/>
              </a:rPr>
              <a:t>是困难的</a:t>
            </a:r>
            <a:endParaRPr lang="en-US" altLang="zh-CN" dirty="0">
              <a:cs typeface="Times New Roman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24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算法流程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ea"/>
              <a:buAutoNum type="circleNumDbPlain"/>
            </a:pPr>
            <a:r>
              <a:rPr lang="zh-CN" altLang="en-US" sz="2400" dirty="0" smtClean="0"/>
              <a:t>随机选择两个秘密大质数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q</a:t>
            </a:r>
            <a:endParaRPr lang="zh-CN" altLang="en-US" sz="2400" dirty="0" smtClean="0"/>
          </a:p>
          <a:p>
            <a:pPr marL="514350" indent="-514350">
              <a:buClr>
                <a:schemeClr val="tx2"/>
              </a:buClr>
              <a:buFont typeface="+mj-ea"/>
              <a:buAutoNum type="circleNumDbPlain"/>
            </a:pPr>
            <a:r>
              <a:rPr lang="zh-CN" altLang="en-US" sz="2400" dirty="0" smtClean="0"/>
              <a:t>计算公开模数</a:t>
            </a:r>
            <a:r>
              <a:rPr lang="en-US" altLang="zh-CN" sz="2400" dirty="0" smtClean="0"/>
              <a:t>n=p*q</a:t>
            </a:r>
            <a:endParaRPr lang="zh-CN" altLang="en-US" sz="2400" dirty="0" smtClean="0"/>
          </a:p>
          <a:p>
            <a:pPr marL="514350" indent="-514350">
              <a:buClr>
                <a:schemeClr val="tx2"/>
              </a:buClr>
              <a:buFont typeface="+mj-ea"/>
              <a:buAutoNum type="circleNumDbPlain"/>
            </a:pPr>
            <a:r>
              <a:rPr lang="zh-CN" altLang="en-US" sz="2400" dirty="0" smtClean="0"/>
              <a:t>计算秘密的欧拉指数函数</a:t>
            </a:r>
            <a:r>
              <a:rPr lang="el-GR" altLang="zh-CN" sz="2400" dirty="0" smtClean="0">
                <a:cs typeface="Times New Roman"/>
              </a:rPr>
              <a:t>Φ</a:t>
            </a:r>
            <a:r>
              <a:rPr lang="en-US" altLang="zh-CN" sz="2400" dirty="0" smtClean="0">
                <a:cs typeface="Arial Unicode MS" pitchFamily="34" charset="-122"/>
              </a:rPr>
              <a:t>(n)=(p-1)(q-1)</a:t>
            </a:r>
            <a:endParaRPr lang="zh-CN" altLang="en-US" sz="2400" dirty="0" smtClean="0">
              <a:cs typeface="Arial Unicode MS" pitchFamily="34" charset="-122"/>
            </a:endParaRPr>
          </a:p>
          <a:p>
            <a:pPr marL="514350" indent="-514350">
              <a:buClr>
                <a:schemeClr val="tx2"/>
              </a:buClr>
              <a:buFont typeface="+mj-ea"/>
              <a:buAutoNum type="circleNumDbPlain"/>
            </a:pPr>
            <a:r>
              <a:rPr lang="zh-CN" altLang="en-US" sz="2400" dirty="0" smtClean="0"/>
              <a:t>选择一个与</a:t>
            </a:r>
            <a:r>
              <a:rPr lang="el-GR" altLang="zh-CN" sz="2400" dirty="0" smtClean="0">
                <a:cs typeface="Times New Roman"/>
              </a:rPr>
              <a:t>Φ</a:t>
            </a:r>
            <a:r>
              <a:rPr lang="en-US" altLang="zh-CN" sz="2400" dirty="0" smtClean="0">
                <a:cs typeface="Arial Unicode MS" pitchFamily="34" charset="-122"/>
              </a:rPr>
              <a:t>(n)</a:t>
            </a:r>
            <a:r>
              <a:rPr lang="zh-CN" altLang="en-US" sz="2400" dirty="0" smtClean="0"/>
              <a:t>互素的数，作为</a:t>
            </a:r>
            <a:r>
              <a:rPr lang="en-US" altLang="zh-CN" sz="2400" dirty="0" smtClean="0">
                <a:cs typeface="Arial Unicode MS" pitchFamily="34" charset="-122"/>
              </a:rPr>
              <a:t>e</a:t>
            </a:r>
            <a:endParaRPr lang="zh-CN" altLang="en-US" sz="2400" dirty="0" smtClean="0"/>
          </a:p>
          <a:p>
            <a:pPr marL="514350" indent="-514350">
              <a:buClr>
                <a:schemeClr val="tx2"/>
              </a:buClr>
              <a:buFont typeface="+mj-ea"/>
              <a:buAutoNum type="circleNumDbPlain"/>
            </a:pPr>
            <a:r>
              <a:rPr lang="zh-CN" altLang="en-US" sz="2400" dirty="0" smtClean="0"/>
              <a:t>计算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模</a:t>
            </a:r>
            <a:r>
              <a:rPr lang="el-GR" altLang="zh-CN" sz="2400" dirty="0" smtClean="0">
                <a:cs typeface="Times New Roman"/>
              </a:rPr>
              <a:t>Φ</a:t>
            </a:r>
            <a:r>
              <a:rPr lang="en-US" altLang="zh-CN" sz="2400" dirty="0" smtClean="0">
                <a:cs typeface="Arial Unicode MS" pitchFamily="34" charset="-122"/>
              </a:rPr>
              <a:t>(n)</a:t>
            </a:r>
            <a:r>
              <a:rPr lang="zh-CN" altLang="en-US" sz="2400" dirty="0" smtClean="0"/>
              <a:t>的乘法逆元素，作为</a:t>
            </a:r>
            <a:r>
              <a:rPr lang="en-US" altLang="zh-CN" sz="2400" dirty="0" smtClean="0"/>
              <a:t>d</a:t>
            </a:r>
            <a:endParaRPr lang="zh-CN" altLang="en-US" sz="24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/>
              <a:t>公开密钥</a:t>
            </a:r>
            <a:r>
              <a:rPr lang="en-US" altLang="zh-CN" sz="2400" dirty="0" smtClean="0"/>
              <a:t>PU={</a:t>
            </a:r>
            <a:r>
              <a:rPr lang="en-US" altLang="zh-CN" sz="2400" dirty="0" err="1" smtClean="0"/>
              <a:t>e,n</a:t>
            </a:r>
            <a:r>
              <a:rPr lang="en-US" altLang="zh-CN" sz="2400" dirty="0" smtClean="0"/>
              <a:t>}</a:t>
            </a:r>
            <a:r>
              <a:rPr lang="zh-CN" altLang="en-US" sz="2400" dirty="0" smtClean="0"/>
              <a:t>；私有密钥</a:t>
            </a:r>
            <a:r>
              <a:rPr lang="en-US" altLang="zh-CN" sz="2400" dirty="0" smtClean="0"/>
              <a:t>PR={</a:t>
            </a:r>
            <a:r>
              <a:rPr lang="en-US" altLang="zh-CN" sz="2400" dirty="0" err="1" smtClean="0"/>
              <a:t>d,n</a:t>
            </a:r>
            <a:r>
              <a:rPr lang="en-US" altLang="zh-CN" sz="2400" dirty="0" smtClean="0"/>
              <a:t>}</a:t>
            </a:r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/>
              <a:t>加密：</a:t>
            </a:r>
            <a:r>
              <a:rPr lang="en-US" altLang="zh-CN" sz="2400" dirty="0" smtClean="0">
                <a:cs typeface="Arial Unicode MS" pitchFamily="34" charset="-122"/>
              </a:rPr>
              <a:t>C = m</a:t>
            </a:r>
            <a:r>
              <a:rPr lang="en-US" altLang="zh-CN" sz="2400" baseline="30000" dirty="0" smtClean="0">
                <a:cs typeface="Arial Unicode MS" pitchFamily="34" charset="-122"/>
              </a:rPr>
              <a:t>e</a:t>
            </a:r>
            <a:r>
              <a:rPr lang="en-US" altLang="zh-CN" sz="2400" dirty="0" smtClean="0">
                <a:cs typeface="Arial Unicode MS" pitchFamily="34" charset="-122"/>
              </a:rPr>
              <a:t> mod n</a:t>
            </a:r>
          </a:p>
          <a:p>
            <a:r>
              <a:rPr lang="zh-CN" altLang="en-US" sz="2400" dirty="0" smtClean="0"/>
              <a:t>解密：</a:t>
            </a:r>
            <a:r>
              <a:rPr lang="en-US" altLang="zh-CN" sz="2400" dirty="0" smtClean="0"/>
              <a:t>m </a:t>
            </a:r>
            <a:r>
              <a:rPr lang="en-US" altLang="zh-CN" sz="2400" dirty="0" smtClean="0">
                <a:cs typeface="Arial Unicode MS" pitchFamily="34" charset="-122"/>
              </a:rPr>
              <a:t>= C</a:t>
            </a:r>
            <a:r>
              <a:rPr lang="en-US" altLang="zh-CN" sz="2400" baseline="30000" dirty="0" smtClean="0">
                <a:cs typeface="Arial Unicode MS" pitchFamily="34" charset="-122"/>
              </a:rPr>
              <a:t>d</a:t>
            </a:r>
            <a:r>
              <a:rPr lang="en-US" altLang="zh-CN" sz="2400" dirty="0" smtClean="0">
                <a:cs typeface="Arial Unicode MS" pitchFamily="34" charset="-122"/>
              </a:rPr>
              <a:t> mod n = m</a:t>
            </a:r>
            <a:r>
              <a:rPr lang="en-US" altLang="zh-CN" sz="2400" baseline="30000" dirty="0" smtClean="0">
                <a:cs typeface="Arial Unicode MS" pitchFamily="34" charset="-122"/>
              </a:rPr>
              <a:t>ed</a:t>
            </a:r>
            <a:r>
              <a:rPr lang="en-US" altLang="zh-CN" sz="2400" dirty="0" smtClean="0">
                <a:cs typeface="Arial Unicode MS" pitchFamily="34" charset="-122"/>
              </a:rPr>
              <a:t> mod n = m</a:t>
            </a:r>
            <a:endParaRPr lang="zh-CN" altLang="en-US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7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0DE2-023C-4447-B5E6-85BACFF8C054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268760"/>
            <a:ext cx="8472487" cy="508917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例：</a:t>
            </a:r>
            <a:r>
              <a:rPr lang="en-US" altLang="zh-CN" sz="2400" dirty="0" smtClean="0">
                <a:cs typeface="Times New Roman" pitchFamily="18" charset="0"/>
              </a:rPr>
              <a:t>p=17,q=11,e=7</a:t>
            </a:r>
            <a:endParaRPr lang="en-US" altLang="zh-CN" sz="2400" dirty="0" smtClean="0"/>
          </a:p>
          <a:p>
            <a:pPr lvl="1"/>
            <a:r>
              <a:rPr lang="en-US" altLang="zh-CN" sz="2000" dirty="0" smtClean="0">
                <a:cs typeface="Times New Roman" pitchFamily="18" charset="0"/>
              </a:rPr>
              <a:t>n=</a:t>
            </a:r>
            <a:r>
              <a:rPr lang="en-US" altLang="zh-CN" sz="2000" dirty="0" err="1" smtClean="0">
                <a:cs typeface="Times New Roman" pitchFamily="18" charset="0"/>
              </a:rPr>
              <a:t>pq</a:t>
            </a:r>
            <a:r>
              <a:rPr lang="en-US" altLang="zh-CN" sz="2000" dirty="0" smtClean="0">
                <a:cs typeface="Times New Roman" pitchFamily="18" charset="0"/>
              </a:rPr>
              <a:t>=17×11=187,</a:t>
            </a:r>
            <a:r>
              <a:rPr lang="en-US" altLang="zh-CN" sz="2000" dirty="0" smtClean="0">
                <a:cs typeface="Times New Roman"/>
              </a:rPr>
              <a:t> </a:t>
            </a:r>
            <a:r>
              <a:rPr lang="el-GR" altLang="zh-CN" sz="2000" dirty="0" smtClean="0">
                <a:cs typeface="Times New Roman"/>
              </a:rPr>
              <a:t>Φ</a:t>
            </a:r>
            <a:r>
              <a:rPr lang="en-US" altLang="zh-CN" sz="2000" dirty="0" smtClean="0">
                <a:cs typeface="Times New Roman" pitchFamily="18" charset="0"/>
              </a:rPr>
              <a:t>(n)=(p-1)(q-1)=16×10=160</a:t>
            </a:r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选择</a:t>
            </a:r>
            <a:r>
              <a:rPr lang="en-US" altLang="zh-CN" sz="2000" dirty="0" smtClean="0">
                <a:cs typeface="Times New Roman" pitchFamily="18" charset="0"/>
              </a:rPr>
              <a:t>e=7, </a:t>
            </a:r>
            <a:r>
              <a:rPr lang="en-US" altLang="zh-CN" sz="2000" dirty="0" err="1" smtClean="0">
                <a:cs typeface="Times New Roman" pitchFamily="18" charset="0"/>
              </a:rPr>
              <a:t>gcd</a:t>
            </a:r>
            <a:r>
              <a:rPr lang="en-US" altLang="zh-CN" sz="2000" dirty="0" smtClean="0">
                <a:cs typeface="Times New Roman" pitchFamily="18" charset="0"/>
              </a:rPr>
              <a:t>(7,160)=1, 23×7=161</a:t>
            </a:r>
            <a:r>
              <a:rPr lang="zh-CN" altLang="en-US" sz="2000" dirty="0" smtClean="0">
                <a:cs typeface="Times New Roman" pitchFamily="18" charset="0"/>
              </a:rPr>
              <a:t>，</a:t>
            </a:r>
            <a:r>
              <a:rPr lang="zh-CN" altLang="en-US" sz="2000" dirty="0" smtClean="0">
                <a:cs typeface="Arial Unicode MS" pitchFamily="34" charset="-122"/>
              </a:rPr>
              <a:t>所以</a:t>
            </a:r>
            <a:r>
              <a:rPr lang="en-US" altLang="zh-CN" sz="2000" dirty="0" smtClean="0">
                <a:cs typeface="Times New Roman" pitchFamily="18" charset="0"/>
              </a:rPr>
              <a:t>d=23</a:t>
            </a:r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公钥</a:t>
            </a:r>
            <a:r>
              <a:rPr lang="en-US" altLang="zh-CN" sz="2000" dirty="0" smtClean="0">
                <a:cs typeface="Times New Roman" pitchFamily="18" charset="0"/>
              </a:rPr>
              <a:t>PU={7,187}</a:t>
            </a:r>
            <a:r>
              <a:rPr lang="zh-CN" altLang="en-US" sz="2000" dirty="0" smtClean="0">
                <a:cs typeface="Times New Roman" pitchFamily="18" charset="0"/>
              </a:rPr>
              <a:t>，</a:t>
            </a:r>
            <a:r>
              <a:rPr lang="zh-CN" altLang="en-US" sz="2000" dirty="0" smtClean="0">
                <a:cs typeface="Arial Unicode MS" pitchFamily="34" charset="-122"/>
              </a:rPr>
              <a:t>私钥</a:t>
            </a:r>
            <a:r>
              <a:rPr lang="en-US" altLang="zh-CN" sz="2000" dirty="0" smtClean="0">
                <a:cs typeface="Times New Roman" pitchFamily="18" charset="0"/>
              </a:rPr>
              <a:t>PR={23,187}</a:t>
            </a:r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消息</a:t>
            </a:r>
            <a:r>
              <a:rPr lang="en-US" altLang="zh-CN" sz="2000" dirty="0" smtClean="0">
                <a:cs typeface="Arial Unicode MS" pitchFamily="34" charset="-122"/>
              </a:rPr>
              <a:t>m</a:t>
            </a:r>
            <a:r>
              <a:rPr lang="en-US" altLang="zh-CN" sz="2000" dirty="0" smtClean="0">
                <a:cs typeface="Times New Roman" pitchFamily="18" charset="0"/>
              </a:rPr>
              <a:t>=88</a:t>
            </a:r>
          </a:p>
          <a:p>
            <a:pPr lvl="1"/>
            <a:r>
              <a:rPr lang="zh-CN" altLang="en-US" sz="2000" dirty="0" smtClean="0"/>
              <a:t>加密计算</a:t>
            </a:r>
            <a:r>
              <a:rPr lang="en-US" altLang="zh-CN" sz="2000" dirty="0" smtClean="0">
                <a:cs typeface="Times New Roman" pitchFamily="18" charset="0"/>
              </a:rPr>
              <a:t>C=88</a:t>
            </a:r>
            <a:r>
              <a:rPr lang="en-US" altLang="zh-CN" sz="2000" baseline="30000" dirty="0" smtClean="0">
                <a:cs typeface="Times New Roman" pitchFamily="18" charset="0"/>
              </a:rPr>
              <a:t>7</a:t>
            </a:r>
            <a:r>
              <a:rPr lang="en-US" altLang="zh-CN" sz="2000" dirty="0" smtClean="0">
                <a:cs typeface="Times New Roman" pitchFamily="18" charset="0"/>
              </a:rPr>
              <a:t> mod 187=11</a:t>
            </a:r>
          </a:p>
          <a:p>
            <a:pPr lvl="1"/>
            <a:r>
              <a:rPr lang="zh-CN" altLang="en-US" sz="2000" dirty="0" smtClean="0"/>
              <a:t>解密计算</a:t>
            </a:r>
            <a:r>
              <a:rPr lang="en-US" altLang="zh-CN" sz="2000" dirty="0" smtClean="0"/>
              <a:t>m</a:t>
            </a:r>
            <a:r>
              <a:rPr lang="en-US" altLang="zh-CN" sz="2000" dirty="0" smtClean="0">
                <a:cs typeface="Times New Roman" pitchFamily="18" charset="0"/>
              </a:rPr>
              <a:t>=11</a:t>
            </a:r>
            <a:r>
              <a:rPr lang="en-US" altLang="zh-CN" sz="2000" baseline="30000" dirty="0" smtClean="0">
                <a:cs typeface="Times New Roman" pitchFamily="18" charset="0"/>
              </a:rPr>
              <a:t>23</a:t>
            </a:r>
            <a:r>
              <a:rPr lang="en-US" altLang="zh-CN" sz="2000" dirty="0" smtClean="0">
                <a:cs typeface="Times New Roman" pitchFamily="18" charset="0"/>
              </a:rPr>
              <a:t> mod 187=88</a:t>
            </a:r>
            <a:endParaRPr lang="zh-CN" altLang="en-US" sz="2000" dirty="0" smtClean="0">
              <a:cs typeface="Times New Roman" pitchFamily="18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149080"/>
            <a:ext cx="703703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在欧拉定理中，</a:t>
            </a:r>
            <a:r>
              <a:rPr lang="en-US" altLang="zh-CN" dirty="0" smtClean="0"/>
              <a:t>m</a:t>
            </a:r>
            <a:r>
              <a:rPr lang="el-GR" altLang="zh-CN" baseline="30000" dirty="0" smtClean="0">
                <a:cs typeface="Arial"/>
              </a:rPr>
              <a:t>Φ</a:t>
            </a:r>
            <a:r>
              <a:rPr lang="en-US" altLang="zh-CN" baseline="30000" dirty="0" smtClean="0">
                <a:cs typeface="Arial"/>
              </a:rPr>
              <a:t>(n)</a:t>
            </a:r>
            <a:r>
              <a:rPr lang="en-US" altLang="zh-CN" dirty="0" smtClean="0"/>
              <a:t>=1 mod n </a:t>
            </a:r>
            <a:r>
              <a:rPr lang="zh-CN" altLang="en-US" dirty="0" smtClean="0"/>
              <a:t>要求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m,n</a:t>
            </a:r>
            <a:r>
              <a:rPr lang="en-US" altLang="zh-CN" dirty="0" smtClean="0"/>
              <a:t>)=1</a:t>
            </a:r>
            <a:r>
              <a:rPr lang="zh-CN" altLang="en-US" dirty="0" smtClean="0"/>
              <a:t>，即要求</a:t>
            </a:r>
            <a:r>
              <a:rPr lang="en-US" altLang="zh-CN" dirty="0" smtClean="0"/>
              <a:t>m</a:t>
            </a:r>
            <a:r>
              <a:rPr lang="zh-CN" altLang="en-US" dirty="0" smtClean="0"/>
              <a:t>不能被</a:t>
            </a:r>
            <a:r>
              <a:rPr lang="en-US" altLang="zh-CN" dirty="0" smtClean="0"/>
              <a:t>p</a:t>
            </a:r>
            <a:r>
              <a:rPr lang="zh-CN" altLang="en-US" dirty="0"/>
              <a:t>或</a:t>
            </a:r>
            <a:r>
              <a:rPr lang="en-US" altLang="zh-CN" dirty="0" smtClean="0"/>
              <a:t>q</a:t>
            </a:r>
            <a:r>
              <a:rPr lang="zh-CN" altLang="en-US" dirty="0" smtClean="0"/>
              <a:t>整除。那么</a:t>
            </a:r>
            <a:r>
              <a:rPr lang="en-US" altLang="zh-CN" dirty="0" smtClean="0"/>
              <a:t>p</a:t>
            </a:r>
            <a:r>
              <a:rPr lang="zh-CN" altLang="en-US" dirty="0" smtClean="0"/>
              <a:t>或</a:t>
            </a:r>
            <a:r>
              <a:rPr lang="en-US" altLang="zh-CN" dirty="0" smtClean="0"/>
              <a:t>q</a:t>
            </a:r>
            <a:r>
              <a:rPr lang="zh-CN" altLang="en-US" dirty="0" smtClean="0"/>
              <a:t>的倍数能否不能出现在明文中？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从解密角度考虑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由费马定理，</a:t>
            </a:r>
            <a:r>
              <a:rPr lang="en-US" altLang="zh-CN" dirty="0" smtClean="0"/>
              <a:t>q</a:t>
            </a:r>
            <a:r>
              <a:rPr lang="en-US" altLang="zh-CN" baseline="30000" dirty="0" smtClean="0"/>
              <a:t>p-1</a:t>
            </a:r>
            <a:r>
              <a:rPr lang="en-US" altLang="zh-CN" dirty="0" smtClean="0"/>
              <a:t> mod p =1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q</a:t>
            </a:r>
            <a:r>
              <a:rPr lang="el-GR" altLang="zh-CN" baseline="30000" dirty="0">
                <a:cs typeface="Arial"/>
              </a:rPr>
              <a:t>Φ</a:t>
            </a:r>
            <a:r>
              <a:rPr lang="en-US" altLang="zh-CN" baseline="30000" dirty="0">
                <a:cs typeface="Arial"/>
              </a:rPr>
              <a:t>(n)</a:t>
            </a:r>
            <a:r>
              <a:rPr lang="en-US" altLang="zh-CN" dirty="0" smtClean="0"/>
              <a:t> mod p =1</a:t>
            </a:r>
          </a:p>
          <a:p>
            <a:pPr lvl="2"/>
            <a:r>
              <a:rPr lang="zh-CN" altLang="en-US" dirty="0" smtClean="0"/>
              <a:t>则</a:t>
            </a:r>
            <a:r>
              <a:rPr lang="en-US" altLang="zh-CN" dirty="0"/>
              <a:t>q</a:t>
            </a:r>
            <a:r>
              <a:rPr lang="el-GR" altLang="zh-CN" baseline="30000" dirty="0">
                <a:cs typeface="Arial"/>
              </a:rPr>
              <a:t>Φ</a:t>
            </a:r>
            <a:r>
              <a:rPr lang="en-US" altLang="zh-CN" baseline="30000" dirty="0">
                <a:cs typeface="Arial"/>
              </a:rPr>
              <a:t>(n)</a:t>
            </a:r>
            <a:r>
              <a:rPr lang="en-US" altLang="zh-CN" dirty="0"/>
              <a:t> </a:t>
            </a:r>
            <a:r>
              <a:rPr lang="en-US" altLang="zh-CN" dirty="0" smtClean="0"/>
              <a:t>-1 = </a:t>
            </a:r>
            <a:r>
              <a:rPr lang="en-US" altLang="zh-CN" dirty="0" err="1" smtClean="0"/>
              <a:t>kp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两边同乘</a:t>
            </a:r>
            <a:r>
              <a:rPr lang="en-US" altLang="zh-CN" dirty="0" smtClean="0"/>
              <a:t>q</a:t>
            </a:r>
            <a:r>
              <a:rPr lang="zh-CN" altLang="en-US" dirty="0" smtClean="0"/>
              <a:t>，有</a:t>
            </a:r>
            <a:r>
              <a:rPr lang="en-US" altLang="zh-CN" dirty="0"/>
              <a:t>q</a:t>
            </a:r>
            <a:r>
              <a:rPr lang="el-GR" altLang="zh-CN" baseline="30000" dirty="0">
                <a:cs typeface="Arial"/>
              </a:rPr>
              <a:t>Φ</a:t>
            </a:r>
            <a:r>
              <a:rPr lang="en-US" altLang="zh-CN" baseline="30000" dirty="0">
                <a:cs typeface="Arial"/>
              </a:rPr>
              <a:t>(n</a:t>
            </a:r>
            <a:r>
              <a:rPr lang="en-US" altLang="zh-CN" baseline="30000" dirty="0" smtClean="0">
                <a:cs typeface="Arial"/>
              </a:rPr>
              <a:t>)+1</a:t>
            </a:r>
            <a:r>
              <a:rPr lang="en-US" altLang="zh-CN" dirty="0" smtClean="0"/>
              <a:t> -</a:t>
            </a:r>
            <a:r>
              <a:rPr lang="en-US" altLang="zh-CN" dirty="0"/>
              <a:t>q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 smtClean="0"/>
              <a:t>kpq</a:t>
            </a:r>
            <a:r>
              <a:rPr lang="zh-CN" altLang="en-US" dirty="0" smtClean="0"/>
              <a:t>，即</a:t>
            </a:r>
            <a:r>
              <a:rPr lang="en-US" altLang="zh-CN" dirty="0"/>
              <a:t>q</a:t>
            </a:r>
            <a:r>
              <a:rPr lang="el-GR" altLang="zh-CN" baseline="30000" dirty="0">
                <a:cs typeface="Arial"/>
              </a:rPr>
              <a:t>Φ</a:t>
            </a:r>
            <a:r>
              <a:rPr lang="en-US" altLang="zh-CN" baseline="30000" dirty="0">
                <a:cs typeface="Arial"/>
              </a:rPr>
              <a:t>(n</a:t>
            </a:r>
            <a:r>
              <a:rPr lang="en-US" altLang="zh-CN" baseline="30000" dirty="0" smtClean="0">
                <a:cs typeface="Arial"/>
              </a:rPr>
              <a:t>)+1</a:t>
            </a:r>
            <a:r>
              <a:rPr lang="en-US" altLang="zh-CN" dirty="0" smtClean="0"/>
              <a:t> </a:t>
            </a:r>
            <a:r>
              <a:rPr lang="en-US" altLang="zh-CN" dirty="0"/>
              <a:t>mod </a:t>
            </a:r>
            <a:r>
              <a:rPr lang="en-US" altLang="zh-CN" dirty="0" smtClean="0"/>
              <a:t>n =q</a:t>
            </a:r>
            <a:endParaRPr lang="en-US" altLang="zh-CN" dirty="0"/>
          </a:p>
          <a:p>
            <a:pPr lvl="2"/>
            <a:r>
              <a:rPr lang="zh-CN" altLang="en-US" dirty="0" smtClean="0"/>
              <a:t>考虑任意</a:t>
            </a:r>
            <a:r>
              <a:rPr lang="en-US" altLang="zh-CN" dirty="0" smtClean="0"/>
              <a:t>m=</a:t>
            </a:r>
            <a:r>
              <a:rPr lang="en-US" altLang="zh-CN" dirty="0" err="1" smtClean="0"/>
              <a:t>bq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b,n</a:t>
            </a:r>
            <a:r>
              <a:rPr lang="en-US" altLang="zh-CN" dirty="0" smtClean="0"/>
              <a:t>)=1,</a:t>
            </a:r>
            <a:r>
              <a:rPr lang="zh-CN" altLang="en-US" dirty="0" smtClean="0"/>
              <a:t>有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bq</a:t>
            </a:r>
            <a:r>
              <a:rPr lang="en-US" altLang="zh-CN" dirty="0" smtClean="0"/>
              <a:t>)</a:t>
            </a:r>
            <a:r>
              <a:rPr lang="el-GR" altLang="zh-CN" baseline="30000" dirty="0" smtClean="0">
                <a:cs typeface="Arial"/>
              </a:rPr>
              <a:t>Φ</a:t>
            </a:r>
            <a:r>
              <a:rPr lang="en-US" altLang="zh-CN" baseline="30000" dirty="0">
                <a:cs typeface="Arial"/>
              </a:rPr>
              <a:t>(n)+1</a:t>
            </a:r>
            <a:r>
              <a:rPr lang="en-US" altLang="zh-CN" dirty="0"/>
              <a:t> mod n 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bq</a:t>
            </a:r>
            <a:endParaRPr lang="en-US" altLang="zh-CN" dirty="0"/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当明文是</a:t>
            </a:r>
            <a:r>
              <a:rPr lang="en-US" altLang="zh-CN" b="1" dirty="0" smtClean="0">
                <a:solidFill>
                  <a:srgbClr val="FF0000"/>
                </a:solidFill>
              </a:rPr>
              <a:t>p</a:t>
            </a:r>
            <a:r>
              <a:rPr lang="zh-CN" altLang="en-US" b="1" dirty="0">
                <a:solidFill>
                  <a:srgbClr val="FF0000"/>
                </a:solidFill>
              </a:rPr>
              <a:t>或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</a:rPr>
              <a:t>倍数时，仍可以正确解密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m</a:t>
            </a:r>
            <a:r>
              <a:rPr lang="zh-CN" altLang="en-US" dirty="0" smtClean="0"/>
              <a:t>不能是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±1</a:t>
            </a:r>
            <a:r>
              <a:rPr lang="zh-CN" altLang="en-US" dirty="0" smtClean="0"/>
              <a:t>，否则密文就是明文（</a:t>
            </a:r>
            <a:r>
              <a:rPr lang="en-US" altLang="zh-CN" dirty="0" smtClean="0"/>
              <a:t>e</a:t>
            </a:r>
            <a:r>
              <a:rPr lang="zh-CN" altLang="en-US" dirty="0" smtClean="0"/>
              <a:t>必为奇数）</a:t>
            </a:r>
            <a:endParaRPr lang="en-US" altLang="zh-CN" dirty="0" smtClean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</a:t>
            </a:r>
            <a:r>
              <a:rPr lang="zh-CN" altLang="en-US" dirty="0"/>
              <a:t>内容</a:t>
            </a:r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085525"/>
              </p:ext>
            </p:extLst>
          </p:nvPr>
        </p:nvGraphicFramePr>
        <p:xfrm>
          <a:off x="755576" y="1268760"/>
          <a:ext cx="756084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8" name="流程图: 合并 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68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实现方面的考虑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507288" cy="5029200"/>
          </a:xfrm>
        </p:spPr>
        <p:txBody>
          <a:bodyPr/>
          <a:lstStyle/>
          <a:p>
            <a:r>
              <a:rPr lang="zh-CN" altLang="en-US" dirty="0" smtClean="0"/>
              <a:t>加密与解密</a:t>
            </a:r>
          </a:p>
          <a:p>
            <a:pPr lvl="1"/>
            <a:r>
              <a:rPr lang="zh-CN" altLang="en-US" dirty="0" smtClean="0"/>
              <a:t>模指数运算，可通过下面两个手段减少运算量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模运算特性</a:t>
            </a:r>
          </a:p>
          <a:p>
            <a:pPr lvl="2">
              <a:buNone/>
            </a:pPr>
            <a:r>
              <a:rPr lang="en-US" altLang="zh-CN" dirty="0" smtClean="0"/>
              <a:t>   [(a mod n) op (b mod n)] mod n = (a op b) mod n</a:t>
            </a:r>
          </a:p>
          <a:p>
            <a:pPr lvl="2"/>
            <a:r>
              <a:rPr lang="zh-CN" altLang="en-US" dirty="0" smtClean="0"/>
              <a:t>快速指数算法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公钥的有效</a:t>
            </a:r>
            <a:r>
              <a:rPr lang="zh-CN" altLang="en-US" dirty="0"/>
              <a:t>运算</a:t>
            </a:r>
            <a:endParaRPr lang="en-US" altLang="zh-CN" dirty="0"/>
          </a:p>
          <a:p>
            <a:pPr lvl="1"/>
            <a:r>
              <a:rPr lang="en-US" altLang="zh-CN" dirty="0"/>
              <a:t>e</a:t>
            </a:r>
            <a:r>
              <a:rPr lang="zh-CN" altLang="en-US" dirty="0"/>
              <a:t>常选</a:t>
            </a:r>
            <a:r>
              <a:rPr lang="en-US" altLang="zh-CN" dirty="0"/>
              <a:t>65537(</a:t>
            </a:r>
            <a:r>
              <a:rPr lang="zh-CN" altLang="en-US" dirty="0"/>
              <a:t>即</a:t>
            </a:r>
            <a:r>
              <a:rPr lang="en-US" altLang="zh-CN" dirty="0"/>
              <a:t>2</a:t>
            </a:r>
            <a:r>
              <a:rPr lang="en-US" altLang="zh-CN" baseline="30000" dirty="0"/>
              <a:t>16</a:t>
            </a:r>
            <a:r>
              <a:rPr lang="en-US" altLang="zh-CN" dirty="0"/>
              <a:t>+1)</a:t>
            </a:r>
            <a:r>
              <a:rPr lang="zh-CN" altLang="en-US" dirty="0"/>
              <a:t>：仅有两个比特为</a:t>
            </a:r>
            <a:r>
              <a:rPr lang="en-US" altLang="zh-CN" dirty="0"/>
              <a:t>1</a:t>
            </a:r>
            <a:r>
              <a:rPr lang="zh-CN" altLang="en-US" dirty="0"/>
              <a:t>，乘法</a:t>
            </a:r>
            <a:r>
              <a:rPr lang="zh-CN" altLang="en-US" dirty="0" smtClean="0"/>
              <a:t>次数最小</a:t>
            </a:r>
            <a:endParaRPr lang="en-US" altLang="zh-CN" dirty="0"/>
          </a:p>
          <a:p>
            <a:pPr lvl="1"/>
            <a:r>
              <a:rPr lang="zh-CN" altLang="en-US" dirty="0" smtClean="0"/>
              <a:t>若先选择</a:t>
            </a:r>
            <a:r>
              <a:rPr lang="en-US" altLang="zh-CN" dirty="0" smtClean="0"/>
              <a:t>e</a:t>
            </a:r>
            <a:r>
              <a:rPr lang="zh-CN" altLang="en-US" dirty="0" smtClean="0"/>
              <a:t>，再选择</a:t>
            </a:r>
            <a:r>
              <a:rPr lang="en-US" altLang="zh-CN" dirty="0" err="1" smtClean="0"/>
              <a:t>p,q</a:t>
            </a:r>
            <a:r>
              <a:rPr lang="zh-CN" altLang="en-US" dirty="0" smtClean="0"/>
              <a:t>，则为</a:t>
            </a:r>
            <a:r>
              <a:rPr lang="zh-CN" altLang="en-US" dirty="0"/>
              <a:t>保证</a:t>
            </a:r>
            <a:r>
              <a:rPr lang="en-US" altLang="zh-CN" dirty="0" err="1"/>
              <a:t>gcd</a:t>
            </a:r>
            <a:r>
              <a:rPr lang="en-US" altLang="zh-CN" dirty="0"/>
              <a:t>(e,</a:t>
            </a:r>
            <a:r>
              <a:rPr lang="el-GR" altLang="zh-CN" dirty="0">
                <a:cs typeface="Times New Roman"/>
              </a:rPr>
              <a:t>Φ</a:t>
            </a:r>
            <a:r>
              <a:rPr lang="en-US" altLang="zh-CN" dirty="0">
                <a:cs typeface="Arial Unicode MS" pitchFamily="34" charset="-122"/>
              </a:rPr>
              <a:t>(n))=</a:t>
            </a:r>
            <a:r>
              <a:rPr lang="en-US" altLang="zh-CN" dirty="0" smtClean="0">
                <a:cs typeface="Arial Unicode MS" pitchFamily="34" charset="-122"/>
              </a:rPr>
              <a:t>1</a:t>
            </a:r>
            <a:r>
              <a:rPr lang="zh-CN" altLang="en-US" dirty="0" smtClean="0">
                <a:cs typeface="Arial Unicode MS" pitchFamily="34" charset="-122"/>
              </a:rPr>
              <a:t>，</a:t>
            </a:r>
            <a:r>
              <a:rPr lang="zh-CN" altLang="en-US" dirty="0" smtClean="0"/>
              <a:t>选择</a:t>
            </a:r>
            <a:r>
              <a:rPr lang="en-US" altLang="zh-CN" dirty="0" err="1"/>
              <a:t>p,q</a:t>
            </a:r>
            <a:r>
              <a:rPr lang="zh-CN" altLang="en-US" dirty="0"/>
              <a:t>时</a:t>
            </a:r>
            <a:r>
              <a:rPr lang="zh-CN" altLang="en-US" dirty="0" smtClean="0"/>
              <a:t>应保证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(e,p-1</a:t>
            </a:r>
            <a:r>
              <a:rPr lang="en-US" altLang="zh-CN" dirty="0"/>
              <a:t>)=</a:t>
            </a:r>
            <a:r>
              <a:rPr lang="en-US" altLang="zh-CN" dirty="0" err="1"/>
              <a:t>gcd</a:t>
            </a:r>
            <a:r>
              <a:rPr lang="en-US" altLang="zh-CN" dirty="0"/>
              <a:t>(e,q-1)=</a:t>
            </a:r>
            <a:r>
              <a:rPr lang="en-US" altLang="zh-CN" dirty="0" smtClean="0"/>
              <a:t>1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8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e</a:t>
            </a:r>
            <a:r>
              <a:rPr lang="zh-CN" altLang="en-US" dirty="0" smtClean="0"/>
              <a:t>有时也选</a:t>
            </a:r>
            <a:r>
              <a:rPr lang="en-US" altLang="zh-CN" dirty="0" smtClean="0"/>
              <a:t>3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17</a:t>
            </a:r>
            <a:r>
              <a:rPr lang="zh-CN" altLang="en-US" dirty="0" smtClean="0"/>
              <a:t>。但过小的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容易受到攻击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例如：假设有三个用户的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都选择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，但模数分别为</a:t>
            </a:r>
            <a:r>
              <a:rPr lang="en-US" altLang="zh-CN" dirty="0" smtClean="0"/>
              <a:t>n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,n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,n</a:t>
            </a:r>
            <a:r>
              <a:rPr lang="en-US" altLang="zh-CN" baseline="-25000" dirty="0" smtClean="0"/>
              <a:t>3</a:t>
            </a:r>
            <a:endParaRPr lang="en-US" altLang="zh-CN" dirty="0" smtClean="0"/>
          </a:p>
          <a:p>
            <a:pPr lvl="3"/>
            <a:r>
              <a:rPr lang="zh-CN" altLang="en-US" sz="2000" dirty="0" smtClean="0"/>
              <a:t>若要向他们发送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，密文分别为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C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=m</a:t>
            </a:r>
            <a:r>
              <a:rPr lang="en-US" altLang="zh-CN" sz="2000" baseline="30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 n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 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=m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 mod n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 C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=m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 mod n</a:t>
            </a:r>
            <a:r>
              <a:rPr lang="en-US" altLang="zh-CN" sz="2000" baseline="-25000" dirty="0" smtClean="0"/>
              <a:t>3</a:t>
            </a:r>
            <a:endParaRPr lang="en-US" altLang="zh-CN" sz="2000" dirty="0" smtClean="0"/>
          </a:p>
          <a:p>
            <a:pPr lvl="3"/>
            <a:r>
              <a:rPr lang="zh-CN" altLang="en-US" sz="2000" dirty="0" smtClean="0"/>
              <a:t>各用户的素数是随机生成的，因此模数</a:t>
            </a:r>
            <a:r>
              <a:rPr lang="en-US" altLang="zh-CN" sz="2000" dirty="0" smtClean="0"/>
              <a:t>n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,n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,n</a:t>
            </a:r>
            <a:r>
              <a:rPr lang="en-US" altLang="zh-CN" sz="2000" baseline="-25000" dirty="0" smtClean="0"/>
              <a:t>3</a:t>
            </a:r>
            <a:r>
              <a:rPr lang="zh-CN" altLang="en-US" sz="2000" dirty="0" smtClean="0"/>
              <a:t>两两互素的可能很大</a:t>
            </a:r>
            <a:endParaRPr lang="en-US" altLang="zh-CN" sz="2000" dirty="0" smtClean="0"/>
          </a:p>
          <a:p>
            <a:pPr lvl="3"/>
            <a:r>
              <a:rPr lang="zh-CN" altLang="en-US" sz="2000" dirty="0" smtClean="0"/>
              <a:t>由中国剩余定理可以计算</a:t>
            </a:r>
            <a:r>
              <a:rPr lang="en-US" altLang="zh-CN" sz="2000" dirty="0" smtClean="0"/>
              <a:t>C=CRT(n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,n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,n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,C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,C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)</a:t>
            </a:r>
          </a:p>
          <a:p>
            <a:pPr lvl="3"/>
            <a:r>
              <a:rPr lang="zh-CN" altLang="en-US" sz="2000" dirty="0" smtClean="0"/>
              <a:t>显然有</a:t>
            </a:r>
            <a:r>
              <a:rPr lang="en-US" altLang="zh-CN" sz="2000" dirty="0" smtClean="0"/>
              <a:t>C=m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 mod n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n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n</a:t>
            </a:r>
            <a:r>
              <a:rPr lang="en-US" altLang="zh-CN" sz="2000" baseline="-25000" dirty="0" smtClean="0"/>
              <a:t>3</a:t>
            </a:r>
          </a:p>
          <a:p>
            <a:pPr lvl="3"/>
            <a:r>
              <a:rPr lang="zh-CN" altLang="en-US" sz="2000" dirty="0" smtClean="0"/>
              <a:t>由</a:t>
            </a:r>
            <a:r>
              <a:rPr lang="en-US" altLang="zh-CN" sz="2000" dirty="0" smtClean="0"/>
              <a:t>RSA</a:t>
            </a:r>
            <a:r>
              <a:rPr lang="zh-CN" altLang="en-US" sz="2000" dirty="0" smtClean="0"/>
              <a:t>算法规则，</a:t>
            </a:r>
            <a:r>
              <a:rPr lang="en-US" altLang="zh-CN" sz="2000" dirty="0" smtClean="0"/>
              <a:t>m&lt;</a:t>
            </a:r>
            <a:r>
              <a:rPr lang="en-US" altLang="zh-CN" sz="2000" dirty="0" err="1" smtClean="0"/>
              <a:t>n</a:t>
            </a:r>
            <a:r>
              <a:rPr lang="en-US" altLang="zh-CN" sz="2000" baseline="-25000" dirty="0" err="1" smtClean="0"/>
              <a:t>i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因此</a:t>
            </a:r>
            <a:r>
              <a:rPr lang="en-US" altLang="zh-CN" sz="2000" dirty="0" smtClean="0"/>
              <a:t>m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 &lt; n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n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n</a:t>
            </a:r>
            <a:r>
              <a:rPr lang="en-US" altLang="zh-CN" sz="2000" baseline="-25000" dirty="0" smtClean="0"/>
              <a:t>3</a:t>
            </a:r>
            <a:endParaRPr lang="en-US" altLang="zh-CN" sz="2000" dirty="0" smtClean="0"/>
          </a:p>
          <a:p>
            <a:pPr lvl="3"/>
            <a:r>
              <a:rPr lang="zh-CN" altLang="en-US" sz="2000" dirty="0" smtClean="0"/>
              <a:t>因而可以直接计算</a:t>
            </a:r>
            <a:r>
              <a:rPr lang="en-US" altLang="zh-CN" sz="2000" dirty="0" smtClean="0"/>
              <a:t>m=C</a:t>
            </a:r>
            <a:r>
              <a:rPr lang="en-US" altLang="zh-CN" sz="2000" baseline="30000" dirty="0" smtClean="0"/>
              <a:t>1/3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3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私钥的有效运算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运用中国剩余定理简化运算：求</a:t>
            </a:r>
            <a:r>
              <a:rPr lang="en-US" altLang="zh-CN" dirty="0" smtClean="0"/>
              <a:t>m=C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mod n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计算：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=q×(q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p),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=p×(p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q)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定义：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C</a:t>
            </a:r>
            <a:r>
              <a:rPr lang="en-US" altLang="zh-CN" baseline="30000" dirty="0" err="1" smtClean="0"/>
              <a:t>d</a:t>
            </a:r>
            <a:r>
              <a:rPr lang="en-US" altLang="zh-CN" dirty="0" smtClean="0"/>
              <a:t> mod p=</a:t>
            </a:r>
            <a:r>
              <a:rPr lang="en-US" altLang="zh-CN" dirty="0" err="1" smtClean="0"/>
              <a:t>C</a:t>
            </a:r>
            <a:r>
              <a:rPr lang="en-US" altLang="zh-CN" baseline="30000" dirty="0" err="1" smtClean="0"/>
              <a:t>d</a:t>
            </a:r>
            <a:r>
              <a:rPr lang="en-US" altLang="zh-CN" baseline="30000" dirty="0" smtClean="0"/>
              <a:t> mod (p-1)</a:t>
            </a:r>
            <a:r>
              <a:rPr lang="en-US" altLang="zh-CN" dirty="0" smtClean="0"/>
              <a:t> mod p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zh-CN" dirty="0" smtClean="0"/>
              <a:t>		 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=C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mod q=C</a:t>
            </a:r>
            <a:r>
              <a:rPr lang="en-US" altLang="zh-CN" baseline="30000" dirty="0" smtClean="0"/>
              <a:t>d mod (q-1)</a:t>
            </a:r>
            <a:r>
              <a:rPr lang="en-US" altLang="zh-CN" dirty="0" smtClean="0"/>
              <a:t> mod q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则</a:t>
            </a:r>
            <a:r>
              <a:rPr lang="en-US" altLang="zh-CN" dirty="0" smtClean="0"/>
              <a:t>m=(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p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p</a:t>
            </a:r>
            <a:r>
              <a:rPr lang="en-US" altLang="zh-CN" dirty="0" err="1" smtClean="0"/>
              <a:t>+V</a:t>
            </a:r>
            <a:r>
              <a:rPr lang="en-US" altLang="zh-CN" baseline="-25000" dirty="0" err="1" smtClean="0"/>
              <a:t>q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) mod n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比直接运算</a:t>
            </a:r>
            <a:r>
              <a:rPr lang="en-US" altLang="zh-CN" dirty="0" smtClean="0"/>
              <a:t>m=C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mod n</a:t>
            </a:r>
            <a:r>
              <a:rPr lang="zh-CN" altLang="en-US" dirty="0" smtClean="0"/>
              <a:t>快</a:t>
            </a:r>
            <a:r>
              <a:rPr lang="en-US" altLang="zh-CN" dirty="0" smtClean="0"/>
              <a:t>4</a:t>
            </a:r>
            <a:r>
              <a:rPr lang="zh-CN" altLang="en-US" dirty="0" smtClean="0"/>
              <a:t>倍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有四种可能的对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的攻击方法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穷举攻击：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dirty="0" smtClean="0"/>
              <a:t>尝试所有可能的密钥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数学攻击：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dirty="0" smtClean="0"/>
              <a:t>对两个素数乘积的因子分解</a:t>
            </a:r>
            <a:r>
              <a:rPr lang="en-US" altLang="zh-CN" dirty="0" smtClean="0"/>
              <a:t>(FAC</a:t>
            </a:r>
            <a:r>
              <a:rPr lang="zh-CN" altLang="en-US" dirty="0" smtClean="0"/>
              <a:t>问题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计时攻击：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dirty="0" smtClean="0"/>
              <a:t>依赖于解密算法的运行时间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选择密文攻击：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dirty="0" smtClean="0"/>
              <a:t>利用了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算法的性质</a:t>
            </a:r>
            <a:endParaRPr lang="en-US" altLang="zh-CN" dirty="0" smtClean="0"/>
          </a:p>
          <a:p>
            <a:pPr lvl="1">
              <a:lnSpc>
                <a:spcPct val="110000"/>
              </a:lnSpc>
              <a:buNone/>
            </a:pPr>
            <a:endParaRPr lang="en-US" altLang="zh-CN" dirty="0" smtClean="0"/>
          </a:p>
          <a:p>
            <a:pPr lvl="1">
              <a:lnSpc>
                <a:spcPct val="110000"/>
              </a:lnSpc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6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数学攻击：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为两个素数</a:t>
            </a:r>
            <a:r>
              <a:rPr lang="en-US" altLang="zh-CN" dirty="0" err="1" smtClean="0"/>
              <a:t>p,q</a:t>
            </a:r>
            <a:r>
              <a:rPr lang="zh-CN" altLang="en-US" dirty="0" smtClean="0"/>
              <a:t>，并进而求出</a:t>
            </a:r>
            <a:r>
              <a:rPr lang="en-US" altLang="zh-CN" dirty="0" smtClean="0"/>
              <a:t>d</a:t>
            </a:r>
          </a:p>
          <a:p>
            <a:pPr lvl="1"/>
            <a:r>
              <a:rPr lang="zh-CN" altLang="en-US" dirty="0" smtClean="0"/>
              <a:t>直接找出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>
                <a:cs typeface="Arial Unicode MS" pitchFamily="34" charset="-122"/>
              </a:rPr>
              <a:t>(n)</a:t>
            </a:r>
            <a:r>
              <a:rPr lang="zh-CN" altLang="en-US" dirty="0" smtClean="0">
                <a:cs typeface="Arial Unicode MS" pitchFamily="34" charset="-122"/>
              </a:rPr>
              <a:t>，并进而求出</a:t>
            </a:r>
            <a:r>
              <a:rPr lang="en-US" altLang="zh-CN" dirty="0" smtClean="0">
                <a:cs typeface="Arial Unicode MS" pitchFamily="34" charset="-122"/>
              </a:rPr>
              <a:t>d</a:t>
            </a:r>
          </a:p>
          <a:p>
            <a:pPr lvl="1"/>
            <a:r>
              <a:rPr lang="zh-CN" altLang="en-US" dirty="0" smtClean="0">
                <a:cs typeface="Arial Unicode MS" pitchFamily="34" charset="-122"/>
              </a:rPr>
              <a:t>直接找出</a:t>
            </a:r>
            <a:r>
              <a:rPr lang="en-US" altLang="zh-CN" dirty="0" smtClean="0">
                <a:cs typeface="Arial Unicode MS" pitchFamily="34" charset="-122"/>
              </a:rPr>
              <a:t>d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RSA</a:t>
            </a:r>
            <a:r>
              <a:rPr lang="zh-CN" altLang="en-US" dirty="0" smtClean="0"/>
              <a:t>的安全性问题依赖于大合数的素因子分解，即</a:t>
            </a:r>
            <a:r>
              <a:rPr lang="en-US" altLang="zh-CN" dirty="0" smtClean="0"/>
              <a:t>factorization problem (FAC)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2005</a:t>
            </a:r>
            <a:r>
              <a:rPr lang="zh-CN" altLang="en-US" dirty="0" smtClean="0"/>
              <a:t>年分解了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位十进制（约</a:t>
            </a:r>
            <a:r>
              <a:rPr lang="en-US" altLang="zh-CN" dirty="0" smtClean="0"/>
              <a:t>664 bits</a:t>
            </a:r>
            <a:r>
              <a:rPr lang="zh-CN" altLang="en-US" dirty="0" smtClean="0"/>
              <a:t>）大合数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2009</a:t>
            </a:r>
            <a:r>
              <a:rPr lang="zh-CN" altLang="en-US" dirty="0" smtClean="0"/>
              <a:t>年分解了</a:t>
            </a:r>
            <a:r>
              <a:rPr lang="en-US" altLang="zh-CN" dirty="0" smtClean="0"/>
              <a:t>232</a:t>
            </a:r>
            <a:r>
              <a:rPr lang="zh-CN" altLang="en-US" dirty="0" smtClean="0"/>
              <a:t>位十进制（</a:t>
            </a:r>
            <a:r>
              <a:rPr lang="en-US" altLang="zh-CN" dirty="0" smtClean="0"/>
              <a:t>768 bits</a:t>
            </a:r>
            <a:r>
              <a:rPr lang="zh-CN" altLang="en-US" dirty="0" smtClean="0"/>
              <a:t>）大合数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当前，密钥应选取</a:t>
            </a:r>
            <a:r>
              <a:rPr lang="en-US" altLang="zh-CN" dirty="0" smtClean="0"/>
              <a:t>1024</a:t>
            </a:r>
            <a:r>
              <a:rPr lang="zh-CN" altLang="en-US" dirty="0" smtClean="0"/>
              <a:t>或</a:t>
            </a:r>
            <a:r>
              <a:rPr lang="en-US" altLang="zh-CN" dirty="0" smtClean="0"/>
              <a:t>2048</a:t>
            </a:r>
            <a:r>
              <a:rPr lang="zh-CN" altLang="en-US" dirty="0" smtClean="0"/>
              <a:t>位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9" y="1066179"/>
            <a:ext cx="4891296" cy="531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7484B5-1F67-4C82-B7D7-3383E5F545DB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的选取约束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</a:rPr>
              <a:t>应该是随机的，且不包含在素数表中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总可以查表或遍历特殊形式的素数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强</a:t>
            </a:r>
            <a:r>
              <a:rPr lang="zh-CN" altLang="en-US" dirty="0">
                <a:solidFill>
                  <a:srgbClr val="FF0000"/>
                </a:solidFill>
              </a:rPr>
              <a:t>素数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p-1</a:t>
            </a:r>
            <a:r>
              <a:rPr lang="zh-CN" altLang="en-US" dirty="0"/>
              <a:t>有一个大的素因子</a:t>
            </a:r>
            <a:r>
              <a:rPr lang="en-US" altLang="zh-CN" dirty="0"/>
              <a:t>r</a:t>
            </a:r>
          </a:p>
          <a:p>
            <a:pPr lvl="1"/>
            <a:r>
              <a:rPr lang="en-US" altLang="zh-CN" dirty="0"/>
              <a:t>p+1</a:t>
            </a:r>
            <a:r>
              <a:rPr lang="zh-CN" altLang="en-US" dirty="0"/>
              <a:t>有一个大的素因子</a:t>
            </a:r>
            <a:endParaRPr lang="en-US" altLang="zh-CN" dirty="0"/>
          </a:p>
          <a:p>
            <a:pPr lvl="1"/>
            <a:r>
              <a:rPr lang="en-US" altLang="zh-CN" dirty="0"/>
              <a:t>r-1</a:t>
            </a:r>
            <a:r>
              <a:rPr lang="zh-CN" altLang="en-US" dirty="0"/>
              <a:t>有一个大的素因子</a:t>
            </a:r>
            <a:endParaRPr lang="en-US" altLang="zh-CN" dirty="0"/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</a:rPr>
              <a:t>大小不能太接近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否则</a:t>
            </a:r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接近</a:t>
            </a:r>
            <a:r>
              <a:rPr lang="en-US" altLang="zh-CN" dirty="0" smtClean="0"/>
              <a:t>n</a:t>
            </a:r>
            <a:r>
              <a:rPr lang="en-US" altLang="zh-CN" baseline="30000" dirty="0" smtClean="0"/>
              <a:t>1/2</a:t>
            </a:r>
            <a:r>
              <a:rPr lang="zh-CN" altLang="en-US" dirty="0" smtClean="0"/>
              <a:t>，容易被穷举攻击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</a:t>
            </a:r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在长度上有几个比特差异是可行的</a:t>
            </a:r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(p-1)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(q-1)</a:t>
            </a:r>
            <a:r>
              <a:rPr lang="zh-CN" altLang="en-US" dirty="0">
                <a:solidFill>
                  <a:srgbClr val="FF0000"/>
                </a:solidFill>
              </a:rPr>
              <a:t>都应有一个不相等的大素因子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可能存在基于重复加密的攻击：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e</a:t>
            </a:r>
            <a:r>
              <a:rPr lang="en-US" altLang="zh-CN" dirty="0"/>
              <a:t>,(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e</a:t>
            </a:r>
            <a:r>
              <a:rPr lang="en-US" altLang="zh-CN" dirty="0"/>
              <a:t>)</a:t>
            </a:r>
            <a:r>
              <a:rPr lang="en-US" altLang="zh-CN" baseline="30000" dirty="0"/>
              <a:t>e</a:t>
            </a:r>
            <a:r>
              <a:rPr lang="en-US" altLang="zh-CN" dirty="0"/>
              <a:t>,…</a:t>
            </a:r>
          </a:p>
          <a:p>
            <a:pPr marL="936000" lvl="2"/>
            <a:r>
              <a:rPr lang="zh-CN" altLang="en-US" dirty="0"/>
              <a:t>若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e</a:t>
            </a:r>
            <a:r>
              <a:rPr lang="en-US" altLang="zh-CN" baseline="50000" dirty="0" err="1"/>
              <a:t>t</a:t>
            </a:r>
            <a:r>
              <a:rPr lang="en-US" altLang="zh-CN" dirty="0"/>
              <a:t> ≡ c</a:t>
            </a:r>
            <a:r>
              <a:rPr lang="zh-CN" altLang="en-US" dirty="0"/>
              <a:t> </a:t>
            </a:r>
            <a:r>
              <a:rPr lang="en-US" altLang="zh-CN" dirty="0"/>
              <a:t>(mod n)</a:t>
            </a:r>
            <a:r>
              <a:rPr lang="zh-CN" altLang="en-US" dirty="0"/>
              <a:t>，则</a:t>
            </a:r>
            <a:r>
              <a:rPr lang="en-US" altLang="zh-CN" dirty="0"/>
              <a:t>c</a:t>
            </a:r>
            <a:r>
              <a:rPr lang="en-US" altLang="zh-CN" baseline="30000" dirty="0"/>
              <a:t>e</a:t>
            </a:r>
            <a:r>
              <a:rPr lang="en-US" altLang="zh-CN" baseline="50000" dirty="0"/>
              <a:t>t-1</a:t>
            </a:r>
            <a:r>
              <a:rPr lang="en-US" altLang="zh-CN" dirty="0"/>
              <a:t> ≡ m (mod n)</a:t>
            </a:r>
            <a:r>
              <a:rPr lang="zh-CN" altLang="en-US" dirty="0"/>
              <a:t>，即</a:t>
            </a:r>
            <a:r>
              <a:rPr lang="en-US" altLang="zh-CN" dirty="0"/>
              <a:t>m</a:t>
            </a:r>
            <a:r>
              <a:rPr lang="en-US" altLang="zh-CN" baseline="30000" dirty="0"/>
              <a:t>e</a:t>
            </a:r>
            <a:r>
              <a:rPr lang="en-US" altLang="zh-CN" baseline="50000" dirty="0"/>
              <a:t>t</a:t>
            </a:r>
            <a:r>
              <a:rPr lang="en-US" altLang="zh-CN" baseline="30000" dirty="0"/>
              <a:t>-1</a:t>
            </a:r>
            <a:r>
              <a:rPr lang="en-US" altLang="zh-CN" dirty="0"/>
              <a:t>=m (mod n)</a:t>
            </a:r>
          </a:p>
          <a:p>
            <a:pPr marL="936000" lvl="2"/>
            <a:r>
              <a:rPr lang="zh-CN" altLang="en-US" dirty="0"/>
              <a:t>当</a:t>
            </a:r>
            <a:r>
              <a:rPr lang="en-US" altLang="zh-CN" dirty="0"/>
              <a:t>(p-1)</a:t>
            </a:r>
            <a:r>
              <a:rPr lang="zh-CN" altLang="en-US" dirty="0"/>
              <a:t>和</a:t>
            </a:r>
            <a:r>
              <a:rPr lang="en-US" altLang="zh-CN" dirty="0"/>
              <a:t>(q-1)</a:t>
            </a:r>
            <a:r>
              <a:rPr lang="zh-CN" altLang="en-US" dirty="0"/>
              <a:t>都有一个不相等的大素因子时，这种攻击可以忽略</a:t>
            </a: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GCD(p-1</a:t>
            </a:r>
            <a:r>
              <a:rPr lang="en-US" altLang="zh-CN" dirty="0">
                <a:solidFill>
                  <a:srgbClr val="FF0000"/>
                </a:solidFill>
              </a:rPr>
              <a:t>, q-1)</a:t>
            </a:r>
            <a:r>
              <a:rPr lang="zh-CN" altLang="en-US" dirty="0">
                <a:solidFill>
                  <a:srgbClr val="FF0000"/>
                </a:solidFill>
              </a:rPr>
              <a:t>应该较小</a:t>
            </a: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d&gt;n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1/4</a:t>
            </a:r>
            <a:endParaRPr lang="en-US" altLang="zh-CN" baseline="3000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d&lt;n</a:t>
            </a:r>
            <a:r>
              <a:rPr lang="en-US" altLang="zh-CN" baseline="30000" dirty="0"/>
              <a:t>1/4</a:t>
            </a:r>
            <a:r>
              <a:rPr lang="zh-CN" altLang="en-US" dirty="0"/>
              <a:t>，则可以用</a:t>
            </a:r>
            <a:r>
              <a:rPr lang="en-US" altLang="zh-CN" dirty="0"/>
              <a:t>Wiener</a:t>
            </a:r>
            <a:r>
              <a:rPr lang="zh-CN" altLang="en-US" dirty="0"/>
              <a:t>攻击在多项式时间内分解</a:t>
            </a:r>
            <a:r>
              <a:rPr lang="en-US" altLang="zh-CN" dirty="0"/>
              <a:t>n</a:t>
            </a:r>
          </a:p>
          <a:p>
            <a:pPr marL="936000" lvl="2"/>
            <a:r>
              <a:rPr lang="en-US" altLang="zh-CN" dirty="0" smtClean="0">
                <a:cs typeface="Times New Roman" panose="02020603050405020304" pitchFamily="18" charset="0"/>
              </a:rPr>
              <a:t>“Cryptanalysis </a:t>
            </a:r>
            <a:r>
              <a:rPr lang="en-US" altLang="zh-CN" dirty="0">
                <a:cs typeface="Times New Roman" panose="02020603050405020304" pitchFamily="18" charset="0"/>
              </a:rPr>
              <a:t>of short RSA secret </a:t>
            </a:r>
            <a:r>
              <a:rPr lang="en-US" altLang="zh-CN" dirty="0" smtClean="0">
                <a:cs typeface="Times New Roman" panose="02020603050405020304" pitchFamily="18" charset="0"/>
              </a:rPr>
              <a:t>exponents”, 1990.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2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先</a:t>
            </a:r>
            <a:r>
              <a:rPr lang="zh-CN" altLang="en-US" dirty="0"/>
              <a:t>找出</a:t>
            </a:r>
            <a:r>
              <a:rPr lang="el-GR" altLang="zh-CN" dirty="0"/>
              <a:t>Φ</a:t>
            </a:r>
            <a:r>
              <a:rPr lang="en-US" altLang="zh-CN" dirty="0"/>
              <a:t>(n)</a:t>
            </a:r>
            <a:r>
              <a:rPr lang="zh-CN" altLang="en-US" dirty="0"/>
              <a:t>，</a:t>
            </a:r>
            <a:r>
              <a:rPr lang="zh-CN" altLang="en-US" dirty="0" smtClean="0"/>
              <a:t>再分解</a:t>
            </a:r>
            <a:r>
              <a:rPr lang="en-US" altLang="zh-CN" dirty="0" smtClean="0"/>
              <a:t>n</a:t>
            </a:r>
            <a:endParaRPr lang="en-US" altLang="zh-CN" dirty="0"/>
          </a:p>
          <a:p>
            <a:pPr lvl="1"/>
            <a:r>
              <a:rPr lang="en-US" altLang="zh-CN" dirty="0" smtClean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 smtClean="0"/>
              <a:t>是方程</a:t>
            </a:r>
            <a:r>
              <a:rPr lang="en-US" altLang="zh-CN" dirty="0" smtClean="0"/>
              <a:t>x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-(</a:t>
            </a:r>
            <a:r>
              <a:rPr lang="en-US" altLang="zh-CN" dirty="0" err="1"/>
              <a:t>p+q</a:t>
            </a:r>
            <a:r>
              <a:rPr lang="en-US" altLang="zh-CN" dirty="0"/>
              <a:t>)</a:t>
            </a:r>
            <a:r>
              <a:rPr lang="en-US" altLang="zh-CN" dirty="0" err="1"/>
              <a:t>x+pq</a:t>
            </a:r>
            <a:r>
              <a:rPr lang="en-US" altLang="zh-CN" dirty="0"/>
              <a:t>=0</a:t>
            </a:r>
            <a:r>
              <a:rPr lang="zh-CN" altLang="en-US" dirty="0" smtClean="0"/>
              <a:t>的根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err="1" smtClean="0"/>
              <a:t>pq</a:t>
            </a:r>
            <a:r>
              <a:rPr lang="en-US" altLang="zh-CN" dirty="0" smtClean="0"/>
              <a:t>=n</a:t>
            </a:r>
          </a:p>
          <a:p>
            <a:pPr lvl="1"/>
            <a:r>
              <a:rPr lang="zh-CN" altLang="en-US" dirty="0"/>
              <a:t>若找到</a:t>
            </a:r>
            <a:r>
              <a:rPr lang="el-GR" altLang="zh-CN" dirty="0">
                <a:latin typeface="Times New Roman"/>
                <a:ea typeface="Arial Unicode MS" pitchFamily="34" charset="-122"/>
                <a:cs typeface="Times New Roman"/>
              </a:rPr>
              <a:t>Φ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(n)</a:t>
            </a:r>
            <a:r>
              <a:rPr lang="zh-CN" altLang="en-US" dirty="0" smtClean="0"/>
              <a:t>，</a:t>
            </a:r>
            <a:r>
              <a:rPr lang="el-GR" altLang="zh-CN" dirty="0" smtClean="0">
                <a:latin typeface="Times New Roman"/>
                <a:ea typeface="Arial Unicode MS" pitchFamily="34" charset="-122"/>
                <a:cs typeface="Times New Roman"/>
              </a:rPr>
              <a:t>Φ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(n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)=(p-1)(q-1)=n-(</a:t>
            </a:r>
            <a:r>
              <a:rPr lang="en-US" altLang="zh-CN" dirty="0" err="1" smtClean="0">
                <a:ea typeface="Arial Unicode MS" pitchFamily="34" charset="-122"/>
                <a:cs typeface="Arial Unicode MS" pitchFamily="34" charset="-122"/>
              </a:rPr>
              <a:t>p+q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)+1</a:t>
            </a:r>
          </a:p>
          <a:p>
            <a:pPr lvl="1"/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pPr lvl="1"/>
            <a:r>
              <a:rPr lang="zh-CN" altLang="en-US" dirty="0"/>
              <a:t>则方程为</a:t>
            </a:r>
            <a:r>
              <a:rPr lang="en-US" altLang="zh-CN" dirty="0" smtClean="0"/>
              <a:t>x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-[</a:t>
            </a:r>
            <a:r>
              <a:rPr lang="en-US" altLang="zh-CN" dirty="0"/>
              <a:t>n-</a:t>
            </a:r>
            <a:r>
              <a:rPr lang="el-GR" altLang="zh-CN" dirty="0"/>
              <a:t>Φ</a:t>
            </a:r>
            <a:r>
              <a:rPr lang="en-US" altLang="zh-CN" dirty="0"/>
              <a:t>(n)+1]</a:t>
            </a:r>
            <a:r>
              <a:rPr lang="en-US" altLang="zh-CN" dirty="0" err="1"/>
              <a:t>x+n</a:t>
            </a:r>
            <a:r>
              <a:rPr lang="en-US" altLang="zh-CN" dirty="0"/>
              <a:t>=0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317927"/>
              </p:ext>
            </p:extLst>
          </p:nvPr>
        </p:nvGraphicFramePr>
        <p:xfrm>
          <a:off x="2166938" y="4724400"/>
          <a:ext cx="53244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5" name="Equation" r:id="rId3" imgW="2145960" imgH="406080" progId="Equation.DSMT4">
                  <p:embed/>
                </p:oleObj>
              </mc:Choice>
              <mc:Fallback>
                <p:oleObj name="Equation" r:id="rId3" imgW="21459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6938" y="4724400"/>
                        <a:ext cx="532447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9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计时攻击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计时攻击</a:t>
            </a:r>
          </a:p>
          <a:p>
            <a:pPr lvl="1"/>
            <a:r>
              <a:rPr lang="zh-CN" altLang="en-US" sz="2000" dirty="0" smtClean="0"/>
              <a:t>类似通过观察转动老式电话拨号盘的时间长短来猜测密码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可能的解决办法</a:t>
            </a:r>
          </a:p>
          <a:p>
            <a:pPr lvl="1"/>
            <a:r>
              <a:rPr lang="zh-CN" altLang="en-US" sz="2000" dirty="0" smtClean="0"/>
              <a:t>不变的幂运行时间，可能会降低性能</a:t>
            </a:r>
          </a:p>
          <a:p>
            <a:pPr lvl="1"/>
            <a:r>
              <a:rPr lang="zh-CN" altLang="en-US" sz="2000" dirty="0" smtClean="0"/>
              <a:t>在求幂运算中加入随机延时</a:t>
            </a:r>
          </a:p>
          <a:p>
            <a:pPr lvl="1"/>
            <a:r>
              <a:rPr lang="zh-CN" altLang="en-US" sz="2000" dirty="0" smtClean="0"/>
              <a:t>隐蔽：在执行幂运算之前先将密文乘上一个随机数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RSA</a:t>
            </a:r>
            <a:r>
              <a:rPr lang="zh-CN" altLang="en-US" sz="2400" dirty="0" smtClean="0"/>
              <a:t>数据安全公司在产品中实现</a:t>
            </a:r>
            <a:r>
              <a:rPr lang="en-US" altLang="zh-CN" sz="2400" dirty="0" smtClean="0"/>
              <a:t>M=</a:t>
            </a:r>
            <a:r>
              <a:rPr lang="en-US" altLang="zh-CN" sz="2400" dirty="0" err="1" smtClean="0"/>
              <a:t>C</a:t>
            </a:r>
            <a:r>
              <a:rPr lang="en-US" altLang="zh-CN" sz="2400" baseline="30000" dirty="0" err="1" smtClean="0"/>
              <a:t>d</a:t>
            </a:r>
            <a:r>
              <a:rPr lang="en-US" altLang="zh-CN" sz="2400" dirty="0" smtClean="0"/>
              <a:t> mod n</a:t>
            </a:r>
            <a:r>
              <a:rPr lang="zh-CN" altLang="en-US" sz="2400" dirty="0" smtClean="0"/>
              <a:t>的过程：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产生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n-1</a:t>
            </a:r>
            <a:r>
              <a:rPr lang="zh-CN" altLang="en-US" sz="2000" dirty="0" smtClean="0"/>
              <a:t>之间的秘密随机数</a:t>
            </a:r>
            <a:r>
              <a:rPr lang="en-US" altLang="zh-CN" sz="2000" dirty="0" smtClean="0"/>
              <a:t>r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计算</a:t>
            </a:r>
            <a:r>
              <a:rPr lang="en-US" altLang="zh-CN" sz="2000" dirty="0" smtClean="0"/>
              <a:t>C'=C×(r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) mod n, e</a:t>
            </a:r>
            <a:r>
              <a:rPr lang="zh-CN" altLang="en-US" sz="2000" dirty="0" smtClean="0"/>
              <a:t>是公开的指数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计算</a:t>
            </a:r>
            <a:r>
              <a:rPr lang="en-US" altLang="zh-CN" sz="2000" dirty="0" smtClean="0"/>
              <a:t>M'=(C')</a:t>
            </a:r>
            <a:r>
              <a:rPr lang="en-US" altLang="zh-CN" sz="2000" baseline="30000" dirty="0" smtClean="0"/>
              <a:t>d</a:t>
            </a:r>
            <a:r>
              <a:rPr lang="en-US" altLang="zh-CN" sz="2000" dirty="0" smtClean="0"/>
              <a:t> mod n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计算</a:t>
            </a:r>
            <a:r>
              <a:rPr lang="en-US" altLang="zh-CN" sz="2000" dirty="0" smtClean="0"/>
              <a:t>M=M'r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mod n, </a:t>
            </a:r>
            <a:r>
              <a:rPr lang="zh-CN" altLang="en-US" sz="2000" dirty="0" smtClean="0"/>
              <a:t>其中</a:t>
            </a:r>
            <a:r>
              <a:rPr lang="en-US" altLang="zh-CN" sz="2000" dirty="0" smtClean="0"/>
              <a:t>r</a:t>
            </a:r>
            <a:r>
              <a:rPr lang="en-US" altLang="zh-CN" sz="2000" baseline="30000" dirty="0" smtClean="0"/>
              <a:t>-1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模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的乘法逆元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16386" name="Picture 2" descr="http://ts1.cn.mm.bing.net/th?id=I4905699349300500&amp;pid=1.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132856"/>
            <a:ext cx="139607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第一节 公开密钥密码的概念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0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共模攻击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sz="3000" dirty="0" smtClean="0"/>
              <a:t>为简化问题，可能会给多个用户相同的</a:t>
            </a:r>
            <a:r>
              <a:rPr lang="en-US" altLang="zh-CN" sz="3000" dirty="0" smtClean="0"/>
              <a:t>n</a:t>
            </a:r>
            <a:r>
              <a:rPr lang="zh-CN" altLang="en-US" sz="3000" dirty="0" smtClean="0"/>
              <a:t>（</a:t>
            </a:r>
            <a:r>
              <a:rPr lang="en-US" altLang="zh-CN" sz="3000" dirty="0" smtClean="0"/>
              <a:t>p</a:t>
            </a:r>
            <a:r>
              <a:rPr lang="zh-CN" altLang="en-US" sz="3000" dirty="0" smtClean="0"/>
              <a:t>和</a:t>
            </a:r>
            <a:r>
              <a:rPr lang="en-US" altLang="zh-CN" sz="3000" dirty="0" smtClean="0"/>
              <a:t>q</a:t>
            </a:r>
            <a:r>
              <a:rPr lang="zh-CN" altLang="en-US" sz="3000" dirty="0" smtClean="0"/>
              <a:t>由密钥管理中心保管，不公开），但不同的</a:t>
            </a:r>
            <a:r>
              <a:rPr lang="en-US" altLang="zh-CN" sz="3000" dirty="0" smtClean="0"/>
              <a:t>e</a:t>
            </a:r>
            <a:r>
              <a:rPr lang="zh-CN" altLang="en-US" sz="3000" dirty="0" smtClean="0"/>
              <a:t>和</a:t>
            </a:r>
            <a:r>
              <a:rPr lang="en-US" altLang="zh-CN" sz="3000" dirty="0" smtClean="0"/>
              <a:t>d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 smtClean="0"/>
              <a:t>若明文</a:t>
            </a:r>
            <a:r>
              <a:rPr lang="en-US" altLang="zh-CN" sz="2600" dirty="0" smtClean="0"/>
              <a:t>m</a:t>
            </a:r>
            <a:r>
              <a:rPr lang="zh-CN" altLang="en-US" sz="2600" dirty="0" smtClean="0"/>
              <a:t>用不同的指数</a:t>
            </a:r>
            <a:r>
              <a:rPr lang="en-US" altLang="zh-CN" sz="2600" dirty="0" smtClean="0"/>
              <a:t>e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,e</a:t>
            </a:r>
            <a:r>
              <a:rPr lang="en-US" altLang="zh-CN" sz="2600" baseline="-25000" dirty="0" smtClean="0"/>
              <a:t>2</a:t>
            </a:r>
            <a:r>
              <a:rPr lang="zh-CN" altLang="en-US" sz="2600" dirty="0" smtClean="0"/>
              <a:t>加密，公共模数为</a:t>
            </a:r>
            <a:r>
              <a:rPr lang="en-US" altLang="zh-CN" sz="2600" dirty="0" smtClean="0"/>
              <a:t>n</a:t>
            </a:r>
            <a:r>
              <a:rPr lang="zh-CN" altLang="en-US" sz="2600" dirty="0" smtClean="0"/>
              <a:t>，则密文</a:t>
            </a:r>
            <a:r>
              <a:rPr lang="en-US" altLang="zh-CN" sz="2600" dirty="0" smtClean="0"/>
              <a:t>c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=m</a:t>
            </a:r>
            <a:r>
              <a:rPr lang="en-US" altLang="zh-CN" sz="2600" baseline="30000" dirty="0" smtClean="0"/>
              <a:t>e</a:t>
            </a:r>
            <a:r>
              <a:rPr lang="en-US" altLang="zh-CN" sz="2600" baseline="14000" dirty="0" smtClean="0"/>
              <a:t>1</a:t>
            </a:r>
            <a:r>
              <a:rPr lang="en-US" altLang="zh-CN" sz="2600" dirty="0" smtClean="0"/>
              <a:t> (mod n), c</a:t>
            </a:r>
            <a:r>
              <a:rPr lang="en-US" altLang="zh-CN" sz="2600" baseline="-25000" dirty="0" smtClean="0"/>
              <a:t>2</a:t>
            </a:r>
            <a:r>
              <a:rPr lang="en-US" altLang="zh-CN" sz="2600" dirty="0" smtClean="0"/>
              <a:t>=m</a:t>
            </a:r>
            <a:r>
              <a:rPr lang="en-US" altLang="zh-CN" sz="2600" baseline="30000" dirty="0" smtClean="0"/>
              <a:t>e</a:t>
            </a:r>
            <a:r>
              <a:rPr lang="en-US" altLang="zh-CN" sz="2600" baseline="14000" dirty="0" smtClean="0"/>
              <a:t>2</a:t>
            </a:r>
            <a:r>
              <a:rPr lang="en-US" altLang="zh-CN" sz="2600" dirty="0" smtClean="0"/>
              <a:t> (mod n)</a:t>
            </a:r>
            <a:endParaRPr lang="en-US" altLang="zh-CN" sz="2200" dirty="0" smtClean="0"/>
          </a:p>
          <a:p>
            <a:pPr lvl="1">
              <a:lnSpc>
                <a:spcPct val="110000"/>
              </a:lnSpc>
            </a:pPr>
            <a:r>
              <a:rPr lang="zh-CN" altLang="en-US" sz="2600" dirty="0" smtClean="0"/>
              <a:t>不同用户的指数</a:t>
            </a:r>
            <a:r>
              <a:rPr lang="en-US" altLang="zh-CN" sz="2600" dirty="0" smtClean="0"/>
              <a:t>e</a:t>
            </a:r>
            <a:r>
              <a:rPr lang="zh-CN" altLang="en-US" sz="2600" dirty="0" smtClean="0"/>
              <a:t>往往是互素的，由扩展欧几里得算法可以找到</a:t>
            </a:r>
            <a:r>
              <a:rPr lang="en-US" altLang="zh-CN" sz="2600" dirty="0" smtClean="0"/>
              <a:t>r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s</a:t>
            </a:r>
            <a:r>
              <a:rPr lang="zh-CN" altLang="en-US" sz="2600" dirty="0" smtClean="0"/>
              <a:t>，满足</a:t>
            </a:r>
            <a:r>
              <a:rPr lang="en-US" altLang="zh-CN" sz="2600" dirty="0" smtClean="0"/>
              <a:t>re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+se</a:t>
            </a:r>
            <a:r>
              <a:rPr lang="en-US" altLang="zh-CN" sz="2600" baseline="-25000" dirty="0" smtClean="0"/>
              <a:t>2</a:t>
            </a:r>
            <a:r>
              <a:rPr lang="en-US" altLang="zh-CN" sz="2600" dirty="0" smtClean="0"/>
              <a:t>=1</a:t>
            </a:r>
            <a:r>
              <a:rPr lang="zh-CN" altLang="en-US" sz="2600" dirty="0" smtClean="0"/>
              <a:t>。有</a:t>
            </a:r>
            <a:r>
              <a:rPr lang="en-US" altLang="zh-CN" sz="2600" dirty="0" smtClean="0"/>
              <a:t>c</a:t>
            </a:r>
            <a:r>
              <a:rPr lang="en-US" altLang="zh-CN" sz="2600" baseline="-25000" dirty="0" smtClean="0"/>
              <a:t>1</a:t>
            </a:r>
            <a:r>
              <a:rPr lang="en-US" altLang="zh-CN" sz="2600" baseline="30000" dirty="0" smtClean="0"/>
              <a:t>r</a:t>
            </a:r>
            <a:r>
              <a:rPr lang="en-US" altLang="zh-CN" sz="2600" dirty="0" smtClean="0">
                <a:sym typeface="Symbol"/>
              </a:rPr>
              <a:t></a:t>
            </a:r>
            <a:r>
              <a:rPr lang="en-US" altLang="zh-CN" sz="2600" dirty="0" smtClean="0"/>
              <a:t>c</a:t>
            </a:r>
            <a:r>
              <a:rPr lang="en-US" altLang="zh-CN" sz="2600" baseline="-25000" dirty="0" smtClean="0"/>
              <a:t>2</a:t>
            </a:r>
            <a:r>
              <a:rPr lang="en-US" altLang="zh-CN" sz="2600" baseline="30000" dirty="0" smtClean="0"/>
              <a:t>s</a:t>
            </a:r>
            <a:r>
              <a:rPr lang="en-US" altLang="zh-CN" sz="2600" dirty="0" smtClean="0"/>
              <a:t>=m</a:t>
            </a:r>
            <a:r>
              <a:rPr lang="en-US" altLang="zh-CN" sz="2600" baseline="30000" dirty="0" smtClean="0"/>
              <a:t>re</a:t>
            </a:r>
            <a:r>
              <a:rPr lang="en-US" altLang="zh-CN" sz="2600" baseline="14000" dirty="0" smtClean="0"/>
              <a:t>1</a:t>
            </a:r>
            <a:r>
              <a:rPr lang="en-US" altLang="zh-CN" sz="2600" baseline="30000" dirty="0" smtClean="0"/>
              <a:t>+se</a:t>
            </a:r>
            <a:r>
              <a:rPr lang="en-US" altLang="zh-CN" sz="2600" baseline="14000" dirty="0" smtClean="0"/>
              <a:t>2</a:t>
            </a:r>
            <a:r>
              <a:rPr lang="en-US" altLang="zh-CN" sz="2600" dirty="0" smtClean="0"/>
              <a:t>=m</a:t>
            </a:r>
          </a:p>
          <a:p>
            <a:pPr lvl="1">
              <a:lnSpc>
                <a:spcPct val="110000"/>
              </a:lnSpc>
            </a:pPr>
            <a:r>
              <a:rPr lang="en-US" altLang="zh-CN" sz="2600" dirty="0" smtClean="0"/>
              <a:t>r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s</a:t>
            </a:r>
            <a:r>
              <a:rPr lang="zh-CN" altLang="en-US" sz="2600" dirty="0" smtClean="0"/>
              <a:t>必有一个是负数，不妨设是</a:t>
            </a:r>
            <a:r>
              <a:rPr lang="en-US" altLang="zh-CN" sz="2600" dirty="0" smtClean="0"/>
              <a:t>r</a:t>
            </a:r>
            <a:r>
              <a:rPr lang="zh-CN" altLang="en-US" sz="2600" dirty="0" smtClean="0"/>
              <a:t>，则</a:t>
            </a:r>
            <a:r>
              <a:rPr lang="en-US" altLang="zh-CN" sz="2600" dirty="0" smtClean="0"/>
              <a:t>(c</a:t>
            </a:r>
            <a:r>
              <a:rPr lang="en-US" altLang="zh-CN" sz="2600" baseline="-25000" dirty="0" smtClean="0"/>
              <a:t>1</a:t>
            </a:r>
            <a:r>
              <a:rPr lang="en-US" altLang="zh-CN" sz="2600" baseline="30000" dirty="0" smtClean="0"/>
              <a:t>-1</a:t>
            </a:r>
            <a:r>
              <a:rPr lang="en-US" altLang="zh-CN" sz="2600" dirty="0" smtClean="0"/>
              <a:t>)</a:t>
            </a:r>
            <a:r>
              <a:rPr lang="en-US" altLang="zh-CN" sz="2600" baseline="30000" dirty="0" smtClean="0"/>
              <a:t>-r</a:t>
            </a:r>
            <a:r>
              <a:rPr lang="en-US" altLang="zh-CN" sz="2600" dirty="0" smtClean="0">
                <a:sym typeface="Symbol"/>
              </a:rPr>
              <a:t></a:t>
            </a:r>
            <a:r>
              <a:rPr lang="en-US" altLang="zh-CN" sz="2600" dirty="0" smtClean="0"/>
              <a:t>c</a:t>
            </a:r>
            <a:r>
              <a:rPr lang="en-US" altLang="zh-CN" sz="2600" baseline="-25000" dirty="0" smtClean="0"/>
              <a:t>2</a:t>
            </a:r>
            <a:r>
              <a:rPr lang="en-US" altLang="zh-CN" sz="2600" baseline="30000" dirty="0" smtClean="0"/>
              <a:t>s</a:t>
            </a:r>
            <a:r>
              <a:rPr lang="en-US" altLang="zh-CN" sz="2600" dirty="0" smtClean="0"/>
              <a:t>=m</a:t>
            </a:r>
          </a:p>
          <a:p>
            <a:pPr lvl="1">
              <a:lnSpc>
                <a:spcPct val="110000"/>
              </a:lnSpc>
            </a:pPr>
            <a:endParaRPr lang="en-US" altLang="zh-CN" sz="2600" dirty="0" smtClean="0"/>
          </a:p>
          <a:p>
            <a:pPr>
              <a:lnSpc>
                <a:spcPct val="110000"/>
              </a:lnSpc>
            </a:pPr>
            <a:r>
              <a:rPr lang="zh-CN" altLang="en-US" sz="3000" dirty="0" smtClean="0">
                <a:solidFill>
                  <a:srgbClr val="FF0000"/>
                </a:solidFill>
              </a:rPr>
              <a:t>不应使用公共的</a:t>
            </a:r>
            <a:r>
              <a:rPr lang="en-US" altLang="zh-CN" sz="3000" dirty="0" smtClean="0">
                <a:solidFill>
                  <a:srgbClr val="FF0000"/>
                </a:solidFill>
              </a:rPr>
              <a:t>n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选择密文攻击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对</a:t>
            </a:r>
            <a:r>
              <a:rPr lang="en-US" altLang="zh-CN" sz="2400" dirty="0" smtClean="0"/>
              <a:t>RSA</a:t>
            </a:r>
            <a:r>
              <a:rPr lang="zh-CN" altLang="en-US" sz="2400" dirty="0" smtClean="0"/>
              <a:t>算法，有</a:t>
            </a:r>
            <a:r>
              <a:rPr lang="en-US" altLang="zh-CN" sz="2400" dirty="0" smtClean="0"/>
              <a:t>E(PU,M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)×E(PU,M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)=E(PU,M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×M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若有密文</a:t>
            </a:r>
            <a:r>
              <a:rPr lang="en-US" altLang="zh-CN" sz="2400" dirty="0" smtClean="0"/>
              <a:t>C=M</a:t>
            </a:r>
            <a:r>
              <a:rPr lang="en-US" altLang="zh-CN" sz="2400" baseline="30000" dirty="0" smtClean="0"/>
              <a:t>e</a:t>
            </a:r>
            <a:r>
              <a:rPr lang="en-US" altLang="zh-CN" sz="2400" dirty="0" smtClean="0"/>
              <a:t> mod n</a:t>
            </a:r>
            <a:r>
              <a:rPr lang="zh-CN" altLang="en-US" sz="2400" dirty="0" smtClean="0"/>
              <a:t>，则攻击过程如下：</a:t>
            </a:r>
            <a:endParaRPr lang="en-US" altLang="zh-CN" sz="2400" dirty="0" smtClean="0"/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计算</a:t>
            </a:r>
            <a:r>
              <a:rPr lang="en-US" altLang="zh-CN" sz="2000" dirty="0" smtClean="0"/>
              <a:t>X=(C×2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) mod n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000" dirty="0" smtClean="0"/>
              <a:t>解密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，得到</a:t>
            </a:r>
            <a:r>
              <a:rPr lang="en-US" altLang="zh-CN" sz="2000" dirty="0" smtClean="0"/>
              <a:t>Y=</a:t>
            </a:r>
            <a:r>
              <a:rPr lang="en-US" altLang="zh-CN" sz="2000" dirty="0" err="1" smtClean="0"/>
              <a:t>X</a:t>
            </a:r>
            <a:r>
              <a:rPr lang="en-US" altLang="zh-CN" sz="2000" baseline="30000" dirty="0" err="1" smtClean="0"/>
              <a:t>d</a:t>
            </a:r>
            <a:r>
              <a:rPr lang="en-US" altLang="zh-CN" sz="2000" dirty="0" smtClean="0"/>
              <a:t> mod n</a:t>
            </a:r>
          </a:p>
          <a:p>
            <a:pPr lvl="1">
              <a:buNone/>
            </a:pPr>
            <a:r>
              <a:rPr lang="zh-CN" altLang="en-US" sz="2000" dirty="0" smtClean="0"/>
              <a:t>因为</a:t>
            </a:r>
            <a:r>
              <a:rPr lang="en-US" altLang="zh-CN" sz="2000" dirty="0" smtClean="0"/>
              <a:t>X=(C mod n)×(2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 mod n)</a:t>
            </a:r>
          </a:p>
          <a:p>
            <a:pPr lvl="1">
              <a:buNone/>
            </a:pPr>
            <a:r>
              <a:rPr lang="en-US" altLang="zh-CN" sz="2000" dirty="0" smtClean="0"/>
              <a:t>		     =(M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 mod n)×(2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 mod n)</a:t>
            </a:r>
          </a:p>
          <a:p>
            <a:pPr lvl="1">
              <a:buNone/>
            </a:pPr>
            <a:r>
              <a:rPr lang="en-US" altLang="zh-CN" sz="2000" dirty="0" smtClean="0"/>
              <a:t>		     =(2M)</a:t>
            </a:r>
            <a:r>
              <a:rPr lang="en-US" altLang="zh-CN" sz="2000" baseline="30000" dirty="0" smtClean="0"/>
              <a:t>e</a:t>
            </a:r>
            <a:r>
              <a:rPr lang="en-US" altLang="zh-CN" sz="2000" dirty="0" smtClean="0"/>
              <a:t> mod n</a:t>
            </a:r>
          </a:p>
          <a:p>
            <a:pPr lvl="1">
              <a:buNone/>
            </a:pPr>
            <a:r>
              <a:rPr lang="zh-CN" altLang="en-US" sz="2000" dirty="0" smtClean="0"/>
              <a:t>所以</a:t>
            </a:r>
            <a:r>
              <a:rPr lang="en-US" altLang="zh-CN" sz="2000" dirty="0" smtClean="0"/>
              <a:t>Y=(2M) mod n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M=Y/2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 n</a:t>
            </a:r>
          </a:p>
          <a:p>
            <a:pPr lvl="1">
              <a:buNone/>
            </a:pPr>
            <a:endParaRPr lang="en-US" altLang="zh-CN" sz="2000" dirty="0" smtClean="0"/>
          </a:p>
          <a:p>
            <a:r>
              <a:rPr lang="zh-CN" altLang="en-US" sz="2400" dirty="0" smtClean="0"/>
              <a:t>可以在加密之前对明文随机填充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RSA</a:t>
            </a:r>
            <a:r>
              <a:rPr lang="zh-CN" altLang="en-US" sz="2000" dirty="0" smtClean="0"/>
              <a:t>安全公司推荐最优非对称加密填充</a:t>
            </a:r>
            <a:r>
              <a:rPr lang="en-US" altLang="zh-CN" sz="2000" dirty="0" smtClean="0"/>
              <a:t>(OAEP)</a:t>
            </a:r>
          </a:p>
          <a:p>
            <a:pPr lvl="1"/>
            <a:r>
              <a:rPr lang="zh-CN" altLang="en-US" sz="2000" dirty="0" smtClean="0"/>
              <a:t>使明文符合一定规则，解密后可以检验合法性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6921525" y="514326"/>
            <a:ext cx="1728192" cy="504056"/>
          </a:xfrm>
          <a:prstGeom prst="wedgeRoundRectCallout">
            <a:avLst>
              <a:gd name="adj1" fmla="val -110182"/>
              <a:gd name="adj2" fmla="val 84748"/>
              <a:gd name="adj3" fmla="val 16667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乘法同态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5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针对使用过程的攻击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zh-CN" altLang="en-US" dirty="0"/>
              <a:t>截获</a:t>
            </a:r>
            <a:r>
              <a:rPr lang="zh-CN" altLang="en-US" dirty="0" smtClean="0"/>
              <a:t>了用</a:t>
            </a:r>
            <a:r>
              <a:rPr lang="en-US" altLang="zh-CN" dirty="0"/>
              <a:t>A</a:t>
            </a:r>
            <a:r>
              <a:rPr lang="zh-CN" altLang="en-US" dirty="0"/>
              <a:t>的公钥加密的密文</a:t>
            </a:r>
            <a:r>
              <a:rPr lang="en-US" altLang="zh-CN" dirty="0"/>
              <a:t>c</a:t>
            </a:r>
            <a:r>
              <a:rPr lang="zh-CN" altLang="en-US" dirty="0"/>
              <a:t>，想读出</a:t>
            </a:r>
            <a:r>
              <a:rPr lang="en-US" altLang="zh-CN" dirty="0" smtClean="0"/>
              <a:t>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对</a:t>
            </a:r>
            <a:r>
              <a:rPr lang="en-US" altLang="zh-CN" dirty="0">
                <a:solidFill>
                  <a:srgbClr val="0070C0"/>
                </a:solidFill>
              </a:rPr>
              <a:t>RSA</a:t>
            </a:r>
            <a:r>
              <a:rPr lang="zh-CN" altLang="en-US" dirty="0">
                <a:solidFill>
                  <a:srgbClr val="0070C0"/>
                </a:solidFill>
              </a:rPr>
              <a:t>算法，有</a:t>
            </a:r>
            <a:r>
              <a:rPr lang="en-US" altLang="zh-CN" dirty="0">
                <a:solidFill>
                  <a:srgbClr val="0070C0"/>
                </a:solidFill>
              </a:rPr>
              <a:t>E(PU,M</a:t>
            </a:r>
            <a:r>
              <a:rPr lang="en-US" altLang="zh-CN" baseline="-25000" dirty="0">
                <a:solidFill>
                  <a:srgbClr val="0070C0"/>
                </a:solidFill>
              </a:rPr>
              <a:t>1</a:t>
            </a:r>
            <a:r>
              <a:rPr lang="en-US" altLang="zh-CN" dirty="0">
                <a:solidFill>
                  <a:srgbClr val="0070C0"/>
                </a:solidFill>
              </a:rPr>
              <a:t>)×E(PU,M</a:t>
            </a:r>
            <a:r>
              <a:rPr lang="en-US" altLang="zh-CN" baseline="-25000" dirty="0">
                <a:solidFill>
                  <a:srgbClr val="0070C0"/>
                </a:solidFill>
              </a:rPr>
              <a:t>2</a:t>
            </a:r>
            <a:r>
              <a:rPr lang="en-US" altLang="zh-CN" dirty="0">
                <a:solidFill>
                  <a:srgbClr val="0070C0"/>
                </a:solidFill>
              </a:rPr>
              <a:t>)=E(PU,M</a:t>
            </a:r>
            <a:r>
              <a:rPr lang="en-US" altLang="zh-CN" baseline="-25000" dirty="0">
                <a:solidFill>
                  <a:srgbClr val="0070C0"/>
                </a:solidFill>
              </a:rPr>
              <a:t>1</a:t>
            </a:r>
            <a:r>
              <a:rPr lang="en-US" altLang="zh-CN" dirty="0">
                <a:solidFill>
                  <a:srgbClr val="0070C0"/>
                </a:solidFill>
              </a:rPr>
              <a:t>×M</a:t>
            </a:r>
            <a:r>
              <a:rPr lang="en-US" altLang="zh-CN" baseline="-25000" dirty="0">
                <a:solidFill>
                  <a:srgbClr val="0070C0"/>
                </a:solidFill>
              </a:rPr>
              <a:t>2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zh-CN" altLang="en-US" dirty="0" smtClean="0"/>
              <a:t>生成一个随机数</a:t>
            </a:r>
            <a:r>
              <a:rPr lang="en-US" altLang="zh-CN" dirty="0" smtClean="0"/>
              <a:t>r</a:t>
            </a:r>
            <a:r>
              <a:rPr lang="zh-CN" altLang="en-US" dirty="0" smtClean="0"/>
              <a:t>，并用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的公钥加密</a:t>
            </a:r>
            <a:r>
              <a:rPr lang="en-US" altLang="zh-CN" dirty="0" smtClean="0"/>
              <a:t>x=r</a:t>
            </a:r>
            <a:r>
              <a:rPr lang="en-US" altLang="zh-CN" baseline="30000" dirty="0" smtClean="0"/>
              <a:t>e</a:t>
            </a:r>
            <a:r>
              <a:rPr lang="en-US" altLang="zh-CN" dirty="0" smtClean="0"/>
              <a:t> (mod n)</a:t>
            </a:r>
          </a:p>
          <a:p>
            <a:pPr lvl="1"/>
            <a:r>
              <a:rPr lang="zh-CN" altLang="en-US" dirty="0" smtClean="0"/>
              <a:t>计算</a:t>
            </a:r>
            <a:r>
              <a:rPr lang="en-US" altLang="zh-CN" dirty="0" smtClean="0"/>
              <a:t>y=</a:t>
            </a:r>
            <a:r>
              <a:rPr lang="en-US" altLang="zh-CN" dirty="0" err="1" smtClean="0"/>
              <a:t>xc</a:t>
            </a:r>
            <a:r>
              <a:rPr lang="en-US" altLang="zh-CN" dirty="0" smtClean="0"/>
              <a:t> (mod n)</a:t>
            </a:r>
            <a:r>
              <a:rPr lang="zh-CN" altLang="en-US" dirty="0" smtClean="0"/>
              <a:t>，并让</a:t>
            </a:r>
            <a:r>
              <a:rPr lang="en-US" altLang="zh-CN" dirty="0" smtClean="0"/>
              <a:t>A</a:t>
            </a:r>
            <a:r>
              <a:rPr lang="zh-CN" altLang="en-US" dirty="0" smtClean="0"/>
              <a:t>签名</a:t>
            </a:r>
            <a:r>
              <a:rPr lang="en-US" altLang="zh-CN" dirty="0" smtClean="0"/>
              <a:t>y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签名后将</a:t>
            </a:r>
            <a:r>
              <a:rPr lang="en-US" altLang="zh-CN" dirty="0" smtClean="0"/>
              <a:t>u=y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(mod n)</a:t>
            </a:r>
            <a:r>
              <a:rPr lang="zh-CN" altLang="en-US" dirty="0" smtClean="0"/>
              <a:t>发送给</a:t>
            </a:r>
            <a:r>
              <a:rPr lang="en-US" altLang="zh-CN" dirty="0" smtClean="0"/>
              <a:t>E</a:t>
            </a:r>
          </a:p>
          <a:p>
            <a:pPr lvl="1"/>
            <a:r>
              <a:rPr lang="en-US" altLang="zh-CN" dirty="0" smtClean="0"/>
              <a:t>E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u = r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= r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ed</a:t>
            </a:r>
            <a:r>
              <a:rPr lang="en-US" altLang="zh-CN" dirty="0" smtClean="0"/>
              <a:t>c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= m (mod n)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永远不要对一个陌生人提交的随机文件签名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可以在加密之前对明文随机填充</a:t>
            </a:r>
            <a:endParaRPr lang="en-US" altLang="zh-CN" sz="2400" dirty="0"/>
          </a:p>
          <a:p>
            <a:pPr lvl="1"/>
            <a:r>
              <a:rPr lang="en-US" altLang="zh-CN" sz="2000" dirty="0"/>
              <a:t>RSA</a:t>
            </a:r>
            <a:r>
              <a:rPr lang="zh-CN" altLang="en-US" sz="2000" dirty="0"/>
              <a:t>安全公司推荐最优非对称加密填充</a:t>
            </a:r>
            <a:r>
              <a:rPr lang="en-US" altLang="zh-CN" sz="2000" dirty="0"/>
              <a:t>(OAEP)</a:t>
            </a:r>
          </a:p>
          <a:p>
            <a:pPr lvl="1"/>
            <a:r>
              <a:rPr lang="zh-CN" altLang="en-US" sz="2000" dirty="0"/>
              <a:t>使明文符合一定规则，解密后可以检验</a:t>
            </a:r>
            <a:r>
              <a:rPr lang="zh-CN" altLang="en-US" sz="2000" dirty="0" smtClean="0"/>
              <a:t>合法性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最优非对称加密填充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72198" y="2428868"/>
            <a:ext cx="25362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：填充参数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：待填充消息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Hash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函数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：数据块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MGF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：掩码生成函数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：填充后的消息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2519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4357718" cy="500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盲签名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/>
          <a:lstStyle/>
          <a:p>
            <a:r>
              <a:rPr lang="zh-CN" altLang="en-US" dirty="0" smtClean="0"/>
              <a:t>盲签名方案是发送者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和签名者</a:t>
            </a:r>
            <a:r>
              <a:rPr lang="en-US" altLang="zh-CN" dirty="0" smtClean="0"/>
              <a:t>B</a:t>
            </a:r>
            <a:r>
              <a:rPr lang="zh-CN" altLang="en-US" dirty="0" smtClean="0"/>
              <a:t>之间的协议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基本思想：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</a:t>
            </a:r>
            <a:r>
              <a:rPr lang="zh-CN" altLang="en-US" dirty="0" smtClean="0"/>
              <a:t>发送给</a:t>
            </a:r>
            <a:r>
              <a:rPr lang="en-US" altLang="zh-CN" dirty="0" smtClean="0"/>
              <a:t>B</a:t>
            </a:r>
            <a:r>
              <a:rPr lang="zh-CN" altLang="en-US" dirty="0" smtClean="0"/>
              <a:t>一段消息，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对它签名并送回给</a:t>
            </a:r>
            <a:r>
              <a:rPr lang="en-US" altLang="zh-CN" dirty="0" smtClean="0"/>
              <a:t>A</a:t>
            </a:r>
          </a:p>
          <a:p>
            <a:pPr lvl="2"/>
            <a:r>
              <a:rPr lang="zh-CN" altLang="en-US" dirty="0" smtClean="0"/>
              <a:t>由这个签名，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能够计算</a:t>
            </a:r>
            <a:r>
              <a:rPr lang="en-US" altLang="zh-CN" dirty="0" smtClean="0"/>
              <a:t>B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A</a:t>
            </a:r>
            <a:r>
              <a:rPr lang="zh-CN" altLang="en-US" dirty="0" smtClean="0"/>
              <a:t>预先所选消息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的签名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但</a:t>
            </a:r>
            <a:r>
              <a:rPr lang="en-US" altLang="zh-CN" dirty="0" smtClean="0"/>
              <a:t>B</a:t>
            </a:r>
            <a:r>
              <a:rPr lang="zh-CN" altLang="en-US" dirty="0" smtClean="0"/>
              <a:t>既不知道消息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，也不知道消息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的签名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防止</a:t>
            </a:r>
            <a:r>
              <a:rPr lang="en-US" altLang="zh-CN" dirty="0" smtClean="0"/>
              <a:t>B</a:t>
            </a:r>
            <a:r>
              <a:rPr lang="zh-CN" altLang="en-US" dirty="0" smtClean="0"/>
              <a:t>看到消息和签名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与“不在不知道内容的消息上签名”原则</a:t>
            </a:r>
            <a:r>
              <a:rPr lang="zh-CN" altLang="en-US" dirty="0"/>
              <a:t>相背</a:t>
            </a:r>
            <a:endParaRPr lang="en-US" altLang="zh-CN" dirty="0"/>
          </a:p>
          <a:p>
            <a:pPr lvl="1"/>
            <a:endParaRPr lang="en-US" altLang="zh-CN" sz="2000" dirty="0"/>
          </a:p>
          <a:p>
            <a:r>
              <a:rPr lang="zh-CN" altLang="en-US" dirty="0" smtClean="0"/>
              <a:t>盲签名的应用实例：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进行电子购物时，需要银行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的签名。但</a:t>
            </a:r>
            <a:r>
              <a:rPr lang="en-US" altLang="zh-CN" dirty="0" smtClean="0"/>
              <a:t>A</a:t>
            </a:r>
            <a:r>
              <a:rPr lang="zh-CN" altLang="en-US" dirty="0" smtClean="0"/>
              <a:t>不希望银行知道他的购物喜好，此时即可使用盲签名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Chaum</a:t>
            </a:r>
            <a:r>
              <a:rPr lang="zh-CN" altLang="en-US" dirty="0" smtClean="0"/>
              <a:t>盲签名协议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5199856"/>
          </a:xfrm>
        </p:spPr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公钥是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n,e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，私钥是</a:t>
            </a:r>
            <a:r>
              <a:rPr lang="en-US" altLang="zh-CN" dirty="0" smtClean="0"/>
              <a:t>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随机选取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 ≤ k ≤ n-1, 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n,k</a:t>
            </a:r>
            <a:r>
              <a:rPr lang="en-US" altLang="zh-CN" dirty="0" smtClean="0"/>
              <a:t>)=1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（盲化）</a:t>
            </a:r>
            <a:r>
              <a:rPr lang="en-US" altLang="zh-CN" dirty="0" smtClean="0"/>
              <a:t>A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m'=</a:t>
            </a:r>
            <a:r>
              <a:rPr lang="en-US" altLang="zh-CN" dirty="0" err="1" smtClean="0"/>
              <a:t>mk</a:t>
            </a:r>
            <a:r>
              <a:rPr lang="en-US" altLang="zh-CN" baseline="30000" dirty="0" err="1" smtClean="0"/>
              <a:t>e</a:t>
            </a:r>
            <a:r>
              <a:rPr lang="en-US" altLang="zh-CN" dirty="0" smtClean="0"/>
              <a:t> mod n</a:t>
            </a:r>
            <a:r>
              <a:rPr lang="zh-CN" altLang="en-US" dirty="0" smtClean="0"/>
              <a:t>，并发送给</a:t>
            </a:r>
            <a:r>
              <a:rPr lang="en-US" altLang="zh-CN" dirty="0" smtClean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（签名）</a:t>
            </a:r>
            <a:r>
              <a:rPr lang="en-US" altLang="zh-CN" dirty="0" smtClean="0"/>
              <a:t>B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s'=(m')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mod n</a:t>
            </a:r>
            <a:r>
              <a:rPr lang="zh-CN" altLang="en-US" dirty="0" smtClean="0"/>
              <a:t>，并发送给</a:t>
            </a:r>
            <a:r>
              <a:rPr lang="en-US" altLang="zh-CN" dirty="0" smtClean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（去盲）</a:t>
            </a:r>
            <a:r>
              <a:rPr lang="en-US" altLang="zh-CN" dirty="0" smtClean="0"/>
              <a:t>A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s=k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s' mod n</a:t>
            </a:r>
            <a:r>
              <a:rPr lang="zh-CN" altLang="en-US" dirty="0" smtClean="0"/>
              <a:t>，它就是</a:t>
            </a:r>
            <a:r>
              <a:rPr lang="en-US" altLang="zh-CN" dirty="0" smtClean="0"/>
              <a:t>B</a:t>
            </a:r>
            <a:r>
              <a:rPr lang="zh-CN" altLang="en-US" dirty="0" smtClean="0"/>
              <a:t>对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的签名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r>
              <a:rPr lang="zh-CN" altLang="en-US" dirty="0" smtClean="0"/>
              <a:t>可以形象化为：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文件盲化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装入信封中（还包括一张复写纸）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去盲化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拆开信封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签名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在信封上签名，签名通过复写纸复印到文件上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完全盲签名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完全盲签名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过程：盲化－签名－去盲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一般人不是愿意在随机文件上签名的</a:t>
            </a:r>
            <a:endParaRPr lang="en-US" altLang="zh-CN" sz="2000" dirty="0" smtClean="0"/>
          </a:p>
          <a:p>
            <a:r>
              <a:rPr lang="zh-CN" altLang="en-US" sz="2400" dirty="0" smtClean="0"/>
              <a:t>一个例子：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有一组特工，其身份是秘密的，连自己所属机构也不知道他们是谁。特工头子想给每个特工一个签名的文件：“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××</a:t>
            </a:r>
            <a:r>
              <a:rPr lang="zh-CN" altLang="en-US" sz="2000" i="1" dirty="0" smtClean="0">
                <a:solidFill>
                  <a:srgbClr val="FF0000"/>
                </a:solidFill>
              </a:rPr>
              <a:t>人享有完全的外交豁免权。</a:t>
            </a:r>
            <a:r>
              <a:rPr lang="zh-CN" altLang="en-US" sz="2000" dirty="0" smtClean="0"/>
              <a:t>”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特工对外用的是化名，因此文件必须签发给这个化名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化名是不能被任何人知道的，包括特工头子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特工头子也不愿意盲目地在特工送来的文件上签名，他担心是否有特工的文件上会写：“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××</a:t>
            </a:r>
            <a:r>
              <a:rPr lang="zh-CN" altLang="en-US" sz="2000" i="1" dirty="0" smtClean="0">
                <a:solidFill>
                  <a:srgbClr val="FF0000"/>
                </a:solidFill>
              </a:rPr>
              <a:t>已经退休，并获得每年一百万美金的养老金。</a:t>
            </a:r>
            <a:r>
              <a:rPr lang="zh-CN" altLang="en-US" sz="2000" dirty="0" smtClean="0"/>
              <a:t>”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13" name="Picture 203" descr="accountant_playing_in_money_hg_clr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32" y="5070090"/>
            <a:ext cx="1149956" cy="14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流程图: 合并 1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1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假设特工并不关心自己将在哪个化名下得到外交豁免权</a:t>
            </a:r>
            <a:endParaRPr lang="en-US" altLang="zh-CN" sz="2400" dirty="0" smtClean="0"/>
          </a:p>
          <a:p>
            <a:r>
              <a:rPr lang="zh-CN" altLang="en-US" sz="2400" dirty="0" smtClean="0"/>
              <a:t>特工</a:t>
            </a:r>
            <a:r>
              <a:rPr lang="en-US" altLang="zh-CN" sz="2400" dirty="0" smtClean="0"/>
              <a:t>Alice</a:t>
            </a:r>
            <a:r>
              <a:rPr lang="zh-CN" altLang="en-US" sz="2400" dirty="0" smtClean="0"/>
              <a:t>，特工头子</a:t>
            </a:r>
            <a:r>
              <a:rPr lang="en-US" altLang="zh-CN" sz="2400" dirty="0" smtClean="0"/>
              <a:t>Bob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准备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份文件，每个使用一个不同的化名，并给予那个化名外交豁免权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用不同的盲因子盲化每个文件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把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份盲化文件交给</a:t>
            </a:r>
            <a:r>
              <a:rPr lang="en-US" altLang="zh-CN" sz="2000" dirty="0" smtClean="0"/>
              <a:t>Bob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Bob</a:t>
            </a:r>
            <a:r>
              <a:rPr lang="zh-CN" altLang="en-US" sz="2000" dirty="0" smtClean="0"/>
              <a:t>随机选择</a:t>
            </a:r>
            <a:r>
              <a:rPr lang="en-US" altLang="zh-CN" sz="2000" dirty="0" smtClean="0"/>
              <a:t>n-1</a:t>
            </a:r>
            <a:r>
              <a:rPr lang="zh-CN" altLang="en-US" sz="2000" dirty="0" smtClean="0"/>
              <a:t>份文件，向</a:t>
            </a:r>
            <a:r>
              <a:rPr lang="en-US" altLang="zh-CN" sz="2000" dirty="0" smtClean="0"/>
              <a:t>Alice</a:t>
            </a:r>
            <a:r>
              <a:rPr lang="zh-CN" altLang="en-US" sz="2000" dirty="0" smtClean="0"/>
              <a:t>索要相应盲因子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向</a:t>
            </a:r>
            <a:r>
              <a:rPr lang="en-US" altLang="zh-CN" sz="2000" dirty="0" smtClean="0"/>
              <a:t>Bob</a:t>
            </a:r>
            <a:r>
              <a:rPr lang="zh-CN" altLang="en-US" sz="2000" dirty="0" smtClean="0"/>
              <a:t>提交盲因子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Bob</a:t>
            </a:r>
            <a:r>
              <a:rPr lang="zh-CN" altLang="en-US" sz="2000" dirty="0" smtClean="0"/>
              <a:t>打开</a:t>
            </a:r>
            <a:r>
              <a:rPr lang="en-US" altLang="zh-CN" sz="2000" dirty="0" smtClean="0"/>
              <a:t>n-1</a:t>
            </a:r>
            <a:r>
              <a:rPr lang="zh-CN" altLang="en-US" sz="2000" dirty="0" smtClean="0"/>
              <a:t>份文件，确认它们都是正确的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Bob</a:t>
            </a:r>
            <a:r>
              <a:rPr lang="zh-CN" altLang="en-US" sz="2000" dirty="0" smtClean="0"/>
              <a:t>在第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份文件上签名，并送给</a:t>
            </a:r>
            <a:r>
              <a:rPr lang="en-US" altLang="zh-CN" sz="2000" dirty="0" smtClean="0"/>
              <a:t>Alice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去盲，获得签名的外交豁免证书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以上方法称为</a:t>
            </a:r>
            <a:r>
              <a:rPr lang="zh-CN" altLang="en-US" dirty="0" smtClean="0">
                <a:solidFill>
                  <a:srgbClr val="FF0000"/>
                </a:solidFill>
              </a:rPr>
              <a:t>分割选择技术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Alice</a:t>
            </a:r>
            <a:r>
              <a:rPr lang="zh-CN" altLang="en-US" dirty="0" smtClean="0"/>
              <a:t>准备</a:t>
            </a:r>
            <a:r>
              <a:rPr lang="en-US" altLang="zh-CN" dirty="0" smtClean="0"/>
              <a:t>n</a:t>
            </a:r>
            <a:r>
              <a:rPr lang="zh-CN" altLang="en-US" dirty="0" smtClean="0"/>
              <a:t>份待签名的文件，</a:t>
            </a:r>
            <a:r>
              <a:rPr lang="en-US" altLang="zh-CN" dirty="0" smtClean="0"/>
              <a:t>Bob</a:t>
            </a:r>
            <a:r>
              <a:rPr lang="zh-CN" altLang="en-US" dirty="0" smtClean="0"/>
              <a:t>随机抽查</a:t>
            </a:r>
            <a:r>
              <a:rPr lang="en-US" altLang="zh-CN" dirty="0" smtClean="0"/>
              <a:t>n-1</a:t>
            </a:r>
            <a:r>
              <a:rPr lang="zh-CN" altLang="en-US" dirty="0" smtClean="0"/>
              <a:t>份验证其内容合理性，然后在未检测的文件上签名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Alice</a:t>
            </a:r>
            <a:r>
              <a:rPr lang="zh-CN" altLang="en-US" dirty="0" smtClean="0"/>
              <a:t>成功欺骗</a:t>
            </a:r>
            <a:r>
              <a:rPr lang="en-US" altLang="zh-CN" dirty="0" smtClean="0"/>
              <a:t>Bob</a:t>
            </a:r>
            <a:r>
              <a:rPr lang="zh-CN" altLang="en-US" dirty="0" smtClean="0"/>
              <a:t>的机会只有</a:t>
            </a:r>
            <a:r>
              <a:rPr lang="en-US" altLang="zh-CN" dirty="0" smtClean="0"/>
              <a:t>1/n</a:t>
            </a:r>
          </a:p>
          <a:p>
            <a:pPr lvl="1"/>
            <a:r>
              <a:rPr lang="zh-CN" altLang="en-US" dirty="0" smtClean="0"/>
              <a:t>一旦</a:t>
            </a:r>
            <a:r>
              <a:rPr lang="en-US" altLang="zh-CN" dirty="0" smtClean="0"/>
              <a:t>Bob</a:t>
            </a:r>
            <a:r>
              <a:rPr lang="zh-CN" altLang="en-US" dirty="0" smtClean="0"/>
              <a:t>发现</a:t>
            </a:r>
            <a:r>
              <a:rPr lang="en-US" altLang="zh-CN" dirty="0" smtClean="0"/>
              <a:t>Alice</a:t>
            </a:r>
            <a:r>
              <a:rPr lang="zh-CN" altLang="en-US" dirty="0" smtClean="0"/>
              <a:t>欺骗自己，惩罚是极重的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Alice</a:t>
            </a:r>
            <a:r>
              <a:rPr lang="zh-CN" altLang="en-US" dirty="0" smtClean="0"/>
              <a:t>的一种欺骗方式：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对两份文件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,m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准备两个不同的盲因子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,k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，使得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e</a:t>
            </a:r>
            <a:r>
              <a:rPr lang="en-US" altLang="zh-CN" dirty="0" smtClean="0"/>
              <a:t>=m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e</a:t>
            </a:r>
            <a:r>
              <a:rPr lang="zh-CN" altLang="en-US" dirty="0" smtClean="0"/>
              <a:t>。当</a:t>
            </a:r>
            <a:r>
              <a:rPr lang="en-US" altLang="zh-CN" dirty="0" smtClean="0"/>
              <a:t>Bob</a:t>
            </a:r>
            <a:r>
              <a:rPr lang="zh-CN" altLang="en-US" dirty="0" smtClean="0"/>
              <a:t>索要盲因子时，交给他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，而去盲化时使用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问题是寻找这样的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是困难的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1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第三节 椭圆曲线密码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60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对称密码体制的问题</a:t>
            </a:r>
          </a:p>
          <a:p>
            <a:pPr lvl="1"/>
            <a:r>
              <a:rPr lang="zh-CN" altLang="en-US" dirty="0" smtClean="0"/>
              <a:t>加密能力与解密能力是捆绑在一起的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能加密即能解密，能解密也能加密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不能</a:t>
            </a:r>
            <a:r>
              <a:rPr lang="zh-CN" altLang="en-US" dirty="0"/>
              <a:t>实现数字签名</a:t>
            </a:r>
            <a:endParaRPr lang="en-US" altLang="zh-CN" dirty="0"/>
          </a:p>
          <a:p>
            <a:pPr lvl="2"/>
            <a:endParaRPr lang="zh-CN" altLang="en-US" dirty="0" smtClean="0"/>
          </a:p>
          <a:p>
            <a:pPr lvl="1"/>
            <a:r>
              <a:rPr lang="zh-CN" altLang="en-US" dirty="0" smtClean="0"/>
              <a:t>密钥更换、传递和交换需要可靠信道，密钥分发困难</a:t>
            </a:r>
          </a:p>
          <a:p>
            <a:pPr lvl="1"/>
            <a:r>
              <a:rPr lang="zh-CN" altLang="en-US" dirty="0"/>
              <a:t>密钥管理困难</a:t>
            </a:r>
          </a:p>
          <a:p>
            <a:pPr lvl="2"/>
            <a:r>
              <a:rPr lang="zh-CN" altLang="en-US" dirty="0" smtClean="0"/>
              <a:t>如有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用户，则需要</a:t>
            </a:r>
            <a:r>
              <a:rPr lang="en-US" altLang="zh-CN" dirty="0" smtClean="0"/>
              <a:t>C=N(N-1)/2</a:t>
            </a:r>
            <a:r>
              <a:rPr lang="zh-CN" altLang="en-US" dirty="0" smtClean="0"/>
              <a:t>个密钥，</a:t>
            </a:r>
            <a:r>
              <a:rPr lang="en-US" altLang="zh-CN" dirty="0" smtClean="0"/>
              <a:t>N=1000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C(1000,2)≈500000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无法满足不相识的人之间通信的保密要求</a:t>
            </a:r>
          </a:p>
          <a:p>
            <a:pPr lvl="1"/>
            <a:endParaRPr lang="en-US" altLang="zh-CN" sz="2400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椭圆曲线密码编码学</a:t>
            </a:r>
            <a:r>
              <a:rPr lang="en-US" altLang="zh-CN" dirty="0" smtClean="0"/>
              <a:t>ECC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dirty="0" smtClean="0"/>
              <a:t>大多数公开密钥密码系统如</a:t>
            </a:r>
            <a:r>
              <a:rPr lang="en-US" altLang="zh-CN" sz="2600" dirty="0" smtClean="0"/>
              <a:t>RSA, </a:t>
            </a:r>
            <a:r>
              <a:rPr lang="zh-CN" altLang="en-US" sz="2600" dirty="0" smtClean="0"/>
              <a:t>都使用具有非常大数目的整数或多项式，计算量大，密钥和报文存储量也大</a:t>
            </a:r>
            <a:endParaRPr lang="en-US" altLang="zh-CN" sz="2600" dirty="0" smtClean="0"/>
          </a:p>
          <a:p>
            <a:pPr>
              <a:lnSpc>
                <a:spcPct val="90000"/>
              </a:lnSpc>
            </a:pPr>
            <a:endParaRPr lang="en-US" altLang="zh-CN" sz="2600" dirty="0" smtClean="0"/>
          </a:p>
          <a:p>
            <a:pPr>
              <a:lnSpc>
                <a:spcPct val="90000"/>
              </a:lnSpc>
            </a:pPr>
            <a:r>
              <a:rPr lang="zh-CN" altLang="en-US" sz="2600" dirty="0" smtClean="0"/>
              <a:t>计算能力的提高使得密钥长度一直在增加</a:t>
            </a:r>
            <a:endParaRPr lang="en-US" altLang="zh-CN" sz="2600" dirty="0" smtClean="0"/>
          </a:p>
          <a:p>
            <a:pPr>
              <a:lnSpc>
                <a:spcPct val="90000"/>
              </a:lnSpc>
            </a:pPr>
            <a:endParaRPr lang="en-US" altLang="zh-CN" sz="2600" dirty="0" smtClean="0"/>
          </a:p>
          <a:p>
            <a:pPr>
              <a:lnSpc>
                <a:spcPct val="90000"/>
              </a:lnSpc>
            </a:pPr>
            <a:r>
              <a:rPr lang="zh-CN" altLang="en-US" sz="2600" dirty="0" smtClean="0"/>
              <a:t>椭圆曲线密码系统，可以达到同样安全程度，但位数要少得多</a:t>
            </a:r>
          </a:p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/>
              <a:t>一、椭圆曲线算术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dirty="0" smtClean="0"/>
              <a:t>椭圆曲线并非椭圆，它指的是由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Weierstrass</a:t>
            </a:r>
            <a:r>
              <a:rPr lang="zh-CN" altLang="en-US" sz="2600" dirty="0" smtClean="0">
                <a:solidFill>
                  <a:srgbClr val="FF0000"/>
                </a:solidFill>
              </a:rPr>
              <a:t>方程</a:t>
            </a:r>
            <a:r>
              <a:rPr lang="zh-CN" altLang="en-US" sz="2600" dirty="0" smtClean="0"/>
              <a:t>所确定的平面曲线：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sz="2400" dirty="0" smtClean="0"/>
              <a:t>   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y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2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axy</a:t>
            </a:r>
            <a:r>
              <a:rPr lang="en-US" altLang="zh-CN" sz="2400" dirty="0" smtClean="0">
                <a:solidFill>
                  <a:srgbClr val="FF0000"/>
                </a:solidFill>
              </a:rPr>
              <a:t> + by = x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3 </a:t>
            </a:r>
            <a:r>
              <a:rPr lang="en-US" altLang="zh-CN" sz="2400" dirty="0" smtClean="0">
                <a:solidFill>
                  <a:srgbClr val="FF0000"/>
                </a:solidFill>
              </a:rPr>
              <a:t>+ cx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2 </a:t>
            </a:r>
            <a:r>
              <a:rPr lang="en-US" altLang="zh-CN" sz="2400" dirty="0" smtClean="0">
                <a:solidFill>
                  <a:srgbClr val="FF0000"/>
                </a:solidFill>
              </a:rPr>
              <a:t>+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dx</a:t>
            </a:r>
            <a:r>
              <a:rPr lang="en-US" altLang="zh-CN" sz="2400" dirty="0" smtClean="0">
                <a:solidFill>
                  <a:srgbClr val="FF0000"/>
                </a:solidFill>
              </a:rPr>
              <a:t> + e</a:t>
            </a:r>
          </a:p>
          <a:p>
            <a:pPr lvl="1">
              <a:lnSpc>
                <a:spcPct val="90000"/>
              </a:lnSpc>
            </a:pPr>
            <a:endParaRPr lang="en-US" altLang="zh-CN" dirty="0" smtClean="0"/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满足上述方程的数偶</a:t>
            </a:r>
            <a:r>
              <a:rPr lang="en-US" altLang="zh-CN" dirty="0" smtClean="0"/>
              <a:t>(x, y)</a:t>
            </a:r>
            <a:r>
              <a:rPr lang="zh-CN" altLang="en-US" dirty="0" smtClean="0"/>
              <a:t>称为椭圆曲线</a:t>
            </a:r>
            <a:r>
              <a:rPr lang="en-US" altLang="zh-CN" dirty="0" smtClean="0"/>
              <a:t>E</a:t>
            </a:r>
            <a:r>
              <a:rPr lang="zh-CN" altLang="en-US" dirty="0" smtClean="0"/>
              <a:t>上的点。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同时定义无穷点</a:t>
            </a:r>
            <a:r>
              <a:rPr lang="en-US" altLang="zh-CN" dirty="0" smtClean="0"/>
              <a:t>(point at infinity)</a:t>
            </a:r>
            <a:r>
              <a:rPr lang="zh-CN" altLang="en-US" dirty="0" smtClean="0"/>
              <a:t>或零点</a:t>
            </a:r>
            <a:r>
              <a:rPr lang="en-US" altLang="zh-CN" dirty="0" smtClean="0"/>
              <a:t>(zero point)</a:t>
            </a:r>
            <a:r>
              <a:rPr lang="zh-CN" altLang="en-US" dirty="0" smtClean="0"/>
              <a:t>的</a:t>
            </a:r>
            <a:r>
              <a:rPr lang="en-US" altLang="zh-CN" dirty="0" smtClean="0"/>
              <a:t>O</a:t>
            </a:r>
            <a:r>
              <a:rPr lang="zh-CN" altLang="en-US" dirty="0" smtClean="0"/>
              <a:t>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椭圆曲线算数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实数域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有限域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7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实数域上的椭圆曲线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一般简化形式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=x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+ax+b</a:t>
            </a:r>
          </a:p>
          <a:p>
            <a:r>
              <a:rPr lang="en-US" altLang="zh-CN" dirty="0" smtClean="0"/>
              <a:t>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+ax+b=0</a:t>
            </a:r>
            <a:r>
              <a:rPr lang="zh-CN" altLang="en-US" dirty="0" smtClean="0"/>
              <a:t>没有重根的条件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4a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+27b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 ≠ 0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例子：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-4x=x(x-2)(x+2)</a:t>
            </a:r>
            <a:endParaRPr lang="zh-CN" alt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708920"/>
            <a:ext cx="3716486" cy="330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44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椭圆曲线的加法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椭圆曲线上的点集及其上的加法操作构成一个群</a:t>
            </a: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点集：椭圆曲线上的所有点和无穷远点</a:t>
            </a:r>
            <a:endParaRPr lang="en-US" altLang="zh-CN" sz="28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加法规则：若椭圆曲线上</a:t>
            </a:r>
            <a:r>
              <a:rPr lang="zh-CN" altLang="en-US" dirty="0"/>
              <a:t>的</a:t>
            </a:r>
            <a:r>
              <a:rPr lang="zh-CN" altLang="en-US" dirty="0" smtClean="0"/>
              <a:t>三个点处于一条直线上，则它们的和为</a:t>
            </a:r>
            <a:r>
              <a:rPr lang="en-US" altLang="zh-CN" dirty="0" smtClean="0"/>
              <a:t>O</a:t>
            </a:r>
            <a:endParaRPr lang="zh-CN" altLang="en-US" dirty="0" smtClean="0"/>
          </a:p>
          <a:p>
            <a:pPr marL="803275" lvl="1" indent="-403225">
              <a:buFontTx/>
              <a:buAutoNum type="arabicPeriod"/>
            </a:pPr>
            <a:endParaRPr lang="en-US" altLang="zh-CN" dirty="0" smtClean="0"/>
          </a:p>
          <a:p>
            <a:pPr marL="803275" lvl="1" indent="-403225"/>
            <a:r>
              <a:rPr lang="en-US" altLang="zh-CN" dirty="0">
                <a:cs typeface="+mn-cs"/>
              </a:rPr>
              <a:t>O</a:t>
            </a:r>
            <a:r>
              <a:rPr lang="zh-CN" altLang="en-US" dirty="0">
                <a:cs typeface="+mn-cs"/>
              </a:rPr>
              <a:t>是加法的单位元</a:t>
            </a:r>
            <a:r>
              <a:rPr lang="en-US" altLang="zh-CN" dirty="0">
                <a:cs typeface="+mn-cs"/>
              </a:rPr>
              <a:t>(additive identity)</a:t>
            </a:r>
            <a:r>
              <a:rPr lang="zh-CN" altLang="en-US" dirty="0">
                <a:cs typeface="+mn-cs"/>
              </a:rPr>
              <a:t>，</a:t>
            </a:r>
            <a:r>
              <a:rPr lang="en-US" altLang="zh-CN" dirty="0" smtClean="0">
                <a:cs typeface="+mn-cs"/>
              </a:rPr>
              <a:t>O=-</a:t>
            </a:r>
            <a:r>
              <a:rPr lang="en-US" altLang="zh-CN" dirty="0">
                <a:cs typeface="+mn-cs"/>
              </a:rPr>
              <a:t>O</a:t>
            </a:r>
            <a:r>
              <a:rPr lang="zh-CN" altLang="en-US" dirty="0">
                <a:cs typeface="+mn-cs"/>
              </a:rPr>
              <a:t>；对于椭圆曲线上的任一点</a:t>
            </a:r>
            <a:r>
              <a:rPr lang="en-US" altLang="zh-CN" dirty="0">
                <a:cs typeface="+mn-cs"/>
              </a:rPr>
              <a:t>P</a:t>
            </a:r>
            <a:r>
              <a:rPr lang="zh-CN" altLang="en-US" dirty="0">
                <a:cs typeface="+mn-cs"/>
              </a:rPr>
              <a:t>，有 </a:t>
            </a:r>
            <a:r>
              <a:rPr lang="en-US" altLang="zh-CN" dirty="0">
                <a:cs typeface="+mn-cs"/>
              </a:rPr>
              <a:t>P + O = P</a:t>
            </a:r>
            <a:endParaRPr lang="zh-CN" altLang="en-US" dirty="0"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8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5199856"/>
          </a:xfrm>
        </p:spPr>
        <p:txBody>
          <a:bodyPr/>
          <a:lstStyle/>
          <a:p>
            <a:pPr marL="342900" lvl="1" indent="-342900"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solidFill>
                  <a:srgbClr val="FF0000"/>
                </a:solidFill>
              </a:rPr>
              <a:t>逆元：</a:t>
            </a:r>
            <a:r>
              <a:rPr lang="zh-CN" altLang="en-US" sz="2800" dirty="0" smtClean="0"/>
              <a:t>一</a:t>
            </a:r>
            <a:r>
              <a:rPr lang="zh-CN" altLang="en-US" sz="2800" dirty="0"/>
              <a:t>条垂直线与曲线相交于</a:t>
            </a:r>
            <a:r>
              <a:rPr lang="en-US" altLang="zh-CN" sz="2800" dirty="0" smtClean="0"/>
              <a:t>P=(</a:t>
            </a:r>
            <a:r>
              <a:rPr lang="en-US" altLang="zh-CN" sz="2800" dirty="0" err="1" smtClean="0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和</a:t>
            </a:r>
            <a:r>
              <a:rPr lang="en-US" altLang="zh-CN" sz="2800" dirty="0" smtClean="0"/>
              <a:t>P'=(</a:t>
            </a:r>
            <a:r>
              <a:rPr lang="en-US" altLang="zh-CN" sz="2800" dirty="0"/>
              <a:t>x</a:t>
            </a:r>
            <a:r>
              <a:rPr lang="en-US" altLang="zh-CN" sz="2800" dirty="0" smtClean="0"/>
              <a:t>,-</a:t>
            </a:r>
            <a:r>
              <a:rPr lang="en-US" altLang="zh-CN" sz="2800" dirty="0"/>
              <a:t>y)</a:t>
            </a:r>
            <a:r>
              <a:rPr lang="zh-CN" altLang="en-US" sz="2800" dirty="0"/>
              <a:t>，也相交于无穷点</a:t>
            </a:r>
            <a:r>
              <a:rPr lang="en-US" altLang="zh-CN" sz="2800" dirty="0"/>
              <a:t>O</a:t>
            </a:r>
            <a:r>
              <a:rPr lang="zh-CN" altLang="en-US" sz="2800" dirty="0"/>
              <a:t>，有</a:t>
            </a:r>
            <a:r>
              <a:rPr lang="en-US" altLang="zh-CN" sz="2800" dirty="0" smtClean="0"/>
              <a:t>P+P'+O=O</a:t>
            </a:r>
            <a:r>
              <a:rPr lang="zh-CN" altLang="en-US" sz="2800" dirty="0" smtClean="0"/>
              <a:t>。即</a:t>
            </a:r>
            <a:r>
              <a:rPr lang="en-US" altLang="zh-CN" sz="2800" dirty="0" smtClean="0"/>
              <a:t>P=-P'</a:t>
            </a:r>
            <a:endParaRPr lang="zh-CN" altLang="en-US" sz="2800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单位元：</a:t>
            </a:r>
          </a:p>
          <a:p>
            <a:pPr lvl="1">
              <a:buNone/>
            </a:pPr>
            <a:r>
              <a:rPr lang="en-US" altLang="zh-CN" dirty="0" smtClean="0"/>
              <a:t>P+O=P</a:t>
            </a:r>
          </a:p>
          <a:p>
            <a:endParaRPr lang="zh-CN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355431"/>
            <a:ext cx="4083169" cy="398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0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加法：</a:t>
            </a:r>
            <a:endParaRPr lang="zh-CN" alt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连接</a:t>
            </a:r>
            <a:r>
              <a:rPr lang="en-US" altLang="zh-CN" sz="2400" dirty="0" smtClean="0"/>
              <a:t>PQ</a:t>
            </a:r>
            <a:r>
              <a:rPr lang="zh-CN" altLang="en-US" dirty="0" smtClean="0"/>
              <a:t>做直线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得交点</a:t>
            </a:r>
            <a:r>
              <a:rPr lang="en-US" altLang="zh-CN" dirty="0" smtClean="0"/>
              <a:t>R'</a:t>
            </a:r>
          </a:p>
          <a:p>
            <a:pPr marL="457200" lvl="1" indent="0">
              <a:buNone/>
            </a:pPr>
            <a:r>
              <a:rPr lang="en-US" altLang="zh-CN" sz="2400" dirty="0" smtClean="0"/>
              <a:t>	P+Q+R'=O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2400" dirty="0" smtClean="0"/>
              <a:t>	P+Q=-R'</a:t>
            </a: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656080"/>
            <a:ext cx="4780953" cy="41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　　　　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-x</a:t>
            </a:r>
            <a:r>
              <a:rPr lang="zh-CN" altLang="en-US" dirty="0" smtClean="0"/>
              <a:t>　　　　　　　　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+x+1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204864"/>
            <a:ext cx="4188681" cy="271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1791" y="2204864"/>
            <a:ext cx="4188681" cy="271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91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二倍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dirty="0" smtClean="0"/>
              <a:t>过点</a:t>
            </a:r>
            <a:r>
              <a:rPr lang="en-US" altLang="zh-CN" dirty="0" smtClean="0"/>
              <a:t>P(x, y)</a:t>
            </a:r>
            <a:r>
              <a:rPr lang="zh-CN" altLang="en-US" dirty="0" smtClean="0"/>
              <a:t>的切线</a:t>
            </a:r>
          </a:p>
          <a:p>
            <a:pPr lvl="1">
              <a:buNone/>
            </a:pPr>
            <a:r>
              <a:rPr lang="en-US" altLang="zh-CN" dirty="0" smtClean="0"/>
              <a:t>P+P+R'=O</a:t>
            </a:r>
          </a:p>
          <a:p>
            <a:pPr lvl="1">
              <a:buNone/>
            </a:pPr>
            <a:r>
              <a:rPr lang="en-US" altLang="zh-CN" dirty="0" smtClean="0"/>
              <a:t>P+P=2P=-R'</a:t>
            </a: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484784"/>
            <a:ext cx="46863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数乘，多次累加：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kP</a:t>
            </a:r>
            <a:r>
              <a:rPr kumimoji="1" lang="en-US" altLang="zh-CN" dirty="0" smtClean="0"/>
              <a:t>=P+…+P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521208"/>
            <a:ext cx="46291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6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PQ</a:t>
            </a:r>
            <a:r>
              <a:rPr lang="zh-CN" altLang="en-US" dirty="0" smtClean="0"/>
              <a:t>直线</a:t>
            </a:r>
            <a:r>
              <a:rPr lang="en-US" altLang="zh-CN" dirty="0" smtClean="0"/>
              <a:t>g: y=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dirty="0" smtClean="0"/>
              <a:t>x+y</a:t>
            </a:r>
            <a:r>
              <a:rPr lang="en-US" altLang="zh-CN" baseline="-25000" dirty="0" smtClean="0"/>
              <a:t>0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dirty="0" smtClean="0"/>
              <a:t>=(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Q</a:t>
            </a:r>
            <a:r>
              <a:rPr lang="en-US" altLang="zh-CN" dirty="0" err="1" smtClean="0"/>
              <a:t>-y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)/(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Q</a:t>
            </a:r>
            <a:r>
              <a:rPr lang="en-US" altLang="zh-CN" dirty="0" err="1" smtClean="0"/>
              <a:t>-x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	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-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P</a:t>
            </a:r>
            <a:endParaRPr lang="zh-CN" altLang="en-US" baseline="-25000" dirty="0" smtClean="0"/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zh-CN" altLang="en-US" dirty="0" smtClean="0"/>
              <a:t>与曲线相交：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(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dirty="0" smtClean="0"/>
              <a:t>x+y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</a:t>
            </a:r>
            <a:endParaRPr lang="zh-CN" altLang="en-US" dirty="0" smtClean="0"/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dirty="0" smtClean="0"/>
              <a:t>R</a:t>
            </a:r>
            <a:r>
              <a:rPr lang="zh-CN" altLang="en-US" dirty="0" smtClean="0"/>
              <a:t>点坐标：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R</a:t>
            </a:r>
            <a:r>
              <a:rPr lang="en-US" altLang="zh-CN" dirty="0" smtClean="0"/>
              <a:t>=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-x</a:t>
            </a:r>
            <a:r>
              <a:rPr lang="en-US" altLang="zh-CN" baseline="-25000" dirty="0" smtClean="0"/>
              <a:t>P</a:t>
            </a:r>
            <a:r>
              <a:rPr lang="en-US" altLang="zh-CN" dirty="0" smtClean="0"/>
              <a:t>-x</a:t>
            </a:r>
            <a:r>
              <a:rPr lang="en-US" altLang="zh-CN" baseline="-25000" dirty="0" smtClean="0"/>
              <a:t>Q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R</a:t>
            </a:r>
            <a:r>
              <a:rPr lang="en-US" altLang="zh-CN" dirty="0" smtClean="0"/>
              <a:t>=-(</a:t>
            </a:r>
            <a:r>
              <a:rPr lang="en-US" altLang="zh-CN" dirty="0" smtClean="0">
                <a:sym typeface="Symbol"/>
              </a:rPr>
              <a:t>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R</a:t>
            </a:r>
            <a:r>
              <a:rPr lang="en-US" altLang="zh-CN" dirty="0" smtClean="0"/>
              <a:t>+y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)</a:t>
            </a:r>
            <a:endParaRPr lang="zh-CN" alt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327" y="1196751"/>
            <a:ext cx="46386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1976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Whitfield </a:t>
            </a:r>
            <a:r>
              <a:rPr lang="en-US" altLang="zh-CN" dirty="0" err="1" smtClean="0"/>
              <a:t>Diffie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Martin Hellman</a:t>
            </a:r>
            <a:r>
              <a:rPr lang="zh-CN" altLang="en-US" dirty="0" smtClean="0"/>
              <a:t>设想：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每个用户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有一加密密钥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，不同于解密密钥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a</a:t>
            </a:r>
            <a:r>
              <a:rPr lang="en-US" altLang="zh-CN" dirty="0"/>
              <a:t>'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将加密密钥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公开，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'</a:t>
            </a:r>
            <a:r>
              <a:rPr lang="zh-CN" altLang="en-US" dirty="0" smtClean="0"/>
              <a:t>保密，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的公开不影响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'</a:t>
            </a:r>
            <a:r>
              <a:rPr lang="zh-CN" altLang="en-US" dirty="0" smtClean="0"/>
              <a:t>的安全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若</a:t>
            </a:r>
            <a:r>
              <a:rPr lang="en-US" altLang="zh-CN" dirty="0" smtClean="0"/>
              <a:t>B</a:t>
            </a:r>
            <a:r>
              <a:rPr lang="zh-CN" altLang="en-US" dirty="0" smtClean="0"/>
              <a:t>要向</a:t>
            </a:r>
            <a:r>
              <a:rPr lang="en-US" altLang="zh-CN" dirty="0" smtClean="0"/>
              <a:t>A</a:t>
            </a:r>
            <a:r>
              <a:rPr lang="zh-CN" altLang="en-US" dirty="0" smtClean="0"/>
              <a:t>秘密发送明文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，可查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的公开密钥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，加密得密文</a:t>
            </a:r>
            <a:r>
              <a:rPr lang="en-US" altLang="zh-CN" dirty="0" smtClean="0"/>
              <a:t>C=E(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a</a:t>
            </a:r>
            <a:r>
              <a:rPr lang="en-US" altLang="zh-CN" dirty="0" err="1" smtClean="0"/>
              <a:t>,m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A</a:t>
            </a:r>
            <a:r>
              <a:rPr lang="zh-CN" altLang="en-US" dirty="0" smtClean="0"/>
              <a:t>收到</a:t>
            </a:r>
            <a:r>
              <a:rPr lang="en-US" altLang="zh-CN" dirty="0" smtClean="0"/>
              <a:t>C</a:t>
            </a:r>
            <a:r>
              <a:rPr lang="zh-CN" altLang="en-US" dirty="0" smtClean="0"/>
              <a:t>后用只有</a:t>
            </a:r>
            <a:r>
              <a:rPr lang="en-US" altLang="zh-CN" dirty="0" smtClean="0"/>
              <a:t>A</a:t>
            </a:r>
            <a:r>
              <a:rPr lang="zh-CN" altLang="en-US" dirty="0" smtClean="0"/>
              <a:t>才拥有的解密密钥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'</a:t>
            </a:r>
            <a:r>
              <a:rPr lang="zh-CN" altLang="en-US" dirty="0" smtClean="0"/>
              <a:t>对</a:t>
            </a:r>
            <a:r>
              <a:rPr lang="en-US" altLang="zh-CN" dirty="0" smtClean="0"/>
              <a:t>C</a:t>
            </a:r>
            <a:r>
              <a:rPr lang="zh-CN" altLang="en-US" dirty="0" smtClean="0"/>
              <a:t>进行解密得</a:t>
            </a:r>
            <a:r>
              <a:rPr lang="en-US" altLang="zh-CN" dirty="0" smtClean="0"/>
              <a:t>m=D(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',C)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实用方案的发展依赖于单向陷井函数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8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zh-CN" altLang="en-US" dirty="0" smtClean="0"/>
              <a:t>切线</a:t>
            </a:r>
            <a:r>
              <a:rPr lang="en-US" altLang="zh-CN" dirty="0" err="1" smtClean="0"/>
              <a:t>g：y</a:t>
            </a:r>
            <a:r>
              <a:rPr lang="en-US" altLang="zh-CN" dirty="0" smtClean="0"/>
              <a:t>=sx+y</a:t>
            </a:r>
            <a:r>
              <a:rPr lang="en-US" altLang="zh-CN" baseline="-25000" dirty="0" smtClean="0"/>
              <a:t>0</a:t>
            </a:r>
          </a:p>
          <a:p>
            <a:pPr>
              <a:buNone/>
            </a:pPr>
            <a:r>
              <a:rPr lang="en-US" altLang="zh-CN" dirty="0" smtClean="0"/>
              <a:t>	s=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dx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 =(3x</a:t>
            </a:r>
            <a:r>
              <a:rPr lang="en-US" altLang="zh-CN" baseline="-25000" dirty="0" smtClean="0"/>
              <a:t>p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+a)/(2y</a:t>
            </a:r>
            <a:r>
              <a:rPr lang="en-US" altLang="zh-CN" baseline="-25000" dirty="0" smtClean="0"/>
              <a:t>p</a:t>
            </a:r>
            <a:r>
              <a:rPr lang="en-US" altLang="zh-CN" dirty="0" smtClean="0"/>
              <a:t>)</a:t>
            </a:r>
          </a:p>
          <a:p>
            <a:pPr>
              <a:buNone/>
            </a:pPr>
            <a:r>
              <a:rPr lang="en-US" altLang="zh-CN" dirty="0" smtClean="0"/>
              <a:t>	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p</a:t>
            </a:r>
            <a:r>
              <a:rPr lang="en-US" altLang="zh-CN" dirty="0" err="1" smtClean="0"/>
              <a:t>-sx</a:t>
            </a:r>
            <a:r>
              <a:rPr lang="en-US" altLang="zh-CN" baseline="-25000" dirty="0" err="1" smtClean="0"/>
              <a:t>p</a:t>
            </a:r>
            <a:endParaRPr lang="en-US" altLang="zh-CN" baseline="-250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与曲线相交：</a:t>
            </a:r>
          </a:p>
          <a:p>
            <a:pPr>
              <a:buNone/>
            </a:pPr>
            <a:r>
              <a:rPr lang="zh-CN" altLang="en-US" dirty="0" smtClean="0"/>
              <a:t> </a:t>
            </a:r>
            <a:r>
              <a:rPr lang="en-US" altLang="zh-CN" dirty="0" smtClean="0"/>
              <a:t>	</a:t>
            </a:r>
            <a:r>
              <a:rPr lang="zh-CN" altLang="en-US" dirty="0" smtClean="0"/>
              <a:t>(</a:t>
            </a:r>
            <a:r>
              <a:rPr lang="en-US" altLang="zh-CN" dirty="0" smtClean="0"/>
              <a:t>sx+y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R</a:t>
            </a:r>
            <a:r>
              <a:rPr lang="zh-CN" altLang="en-US" dirty="0" smtClean="0"/>
              <a:t>点坐标：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R</a:t>
            </a:r>
            <a:r>
              <a:rPr lang="en-US" altLang="zh-CN" dirty="0" smtClean="0"/>
              <a:t>=s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-2x</a:t>
            </a:r>
            <a:r>
              <a:rPr lang="en-US" altLang="zh-CN" baseline="-25000" dirty="0" smtClean="0"/>
              <a:t>P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R</a:t>
            </a:r>
            <a:r>
              <a:rPr lang="en-US" altLang="zh-CN" dirty="0" smtClean="0"/>
              <a:t>=-(sx</a:t>
            </a:r>
            <a:r>
              <a:rPr lang="en-US" altLang="zh-CN" baseline="-25000" dirty="0" smtClean="0"/>
              <a:t>R</a:t>
            </a:r>
            <a:r>
              <a:rPr lang="en-US" altLang="zh-CN" dirty="0" smtClean="0"/>
              <a:t>+y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)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1785926"/>
            <a:ext cx="46863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5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有限域上的椭圆曲线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可以将椭圆曲线定义于有限域</a:t>
            </a:r>
            <a:r>
              <a:rPr lang="en-US" altLang="zh-CN" dirty="0" smtClean="0"/>
              <a:t>GF</a:t>
            </a:r>
            <a:r>
              <a:rPr lang="en-US" altLang="zh-CN" baseline="-25000" dirty="0" smtClean="0"/>
              <a:t>P</a:t>
            </a:r>
            <a:r>
              <a:rPr lang="zh-CN" altLang="en-US" dirty="0" smtClean="0"/>
              <a:t>上：</a:t>
            </a:r>
          </a:p>
          <a:p>
            <a:pPr>
              <a:buNone/>
            </a:pPr>
            <a:r>
              <a:rPr lang="zh-CN" altLang="en-US" dirty="0" smtClean="0"/>
              <a:t>       </a:t>
            </a:r>
            <a:r>
              <a:rPr lang="en-US" altLang="zh-CN" dirty="0" smtClean="0"/>
              <a:t>		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 mod p</a:t>
            </a:r>
          </a:p>
          <a:p>
            <a:pPr lvl="1">
              <a:buNone/>
            </a:pPr>
            <a:r>
              <a:rPr lang="en-US" altLang="zh-CN" dirty="0" smtClean="0"/>
              <a:t>p</a:t>
            </a:r>
            <a:r>
              <a:rPr lang="zh-CN" altLang="en-US" dirty="0" smtClean="0"/>
              <a:t>是一个素数，并且</a:t>
            </a:r>
          </a:p>
          <a:p>
            <a:pPr lvl="1">
              <a:buNone/>
            </a:pPr>
            <a:r>
              <a:rPr lang="zh-CN" altLang="en-US" dirty="0" smtClean="0"/>
              <a:t>{0，1，…，</a:t>
            </a:r>
            <a:r>
              <a:rPr lang="en-US" altLang="zh-CN" dirty="0" smtClean="0"/>
              <a:t>p-1}</a:t>
            </a:r>
            <a:r>
              <a:rPr lang="zh-CN" altLang="en-US" dirty="0" smtClean="0"/>
              <a:t>是模</a:t>
            </a:r>
            <a:r>
              <a:rPr lang="en-US" altLang="zh-CN" dirty="0" smtClean="0"/>
              <a:t>p</a:t>
            </a:r>
            <a:r>
              <a:rPr lang="zh-CN" altLang="en-US" dirty="0" smtClean="0"/>
              <a:t>加的交换群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Abelian</a:t>
            </a:r>
            <a:r>
              <a:rPr lang="en-US" altLang="zh-CN" dirty="0" smtClean="0"/>
              <a:t>)</a:t>
            </a:r>
            <a:r>
              <a:rPr lang="zh-CN" altLang="en-US" dirty="0" smtClean="0"/>
              <a:t> ；</a:t>
            </a:r>
          </a:p>
          <a:p>
            <a:pPr lvl="1">
              <a:buNone/>
            </a:pPr>
            <a:r>
              <a:rPr lang="zh-CN" altLang="en-US" dirty="0" smtClean="0"/>
              <a:t>{1，…， </a:t>
            </a:r>
            <a:r>
              <a:rPr lang="en-US" altLang="zh-CN" dirty="0" smtClean="0"/>
              <a:t>p-1}</a:t>
            </a:r>
            <a:r>
              <a:rPr lang="zh-CN" altLang="en-US" dirty="0" smtClean="0"/>
              <a:t>是模</a:t>
            </a:r>
            <a:r>
              <a:rPr lang="en-US" altLang="zh-CN" dirty="0" smtClean="0"/>
              <a:t>p</a:t>
            </a:r>
            <a:r>
              <a:rPr lang="zh-CN" altLang="en-US" dirty="0" smtClean="0"/>
              <a:t>乘的交换群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椭圆曲线密码使用变量和参数都在有限域上的椭圆曲线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两种有限域上的椭圆曲线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定义在</a:t>
            </a:r>
            <a:r>
              <a:rPr lang="en-US" altLang="zh-CN" sz="2800" dirty="0" err="1" smtClean="0"/>
              <a:t>Z</a:t>
            </a:r>
            <a:r>
              <a:rPr lang="en-US" altLang="zh-CN" sz="2800" baseline="-25000" dirty="0" err="1" smtClean="0"/>
              <a:t>p</a:t>
            </a:r>
            <a:r>
              <a:rPr lang="zh-CN" altLang="en-US" sz="2800" dirty="0" smtClean="0"/>
              <a:t>上的素曲线</a:t>
            </a:r>
            <a:r>
              <a:rPr lang="en-US" altLang="zh-CN" sz="2800" dirty="0" err="1" smtClean="0"/>
              <a:t>E</a:t>
            </a:r>
            <a:r>
              <a:rPr lang="en-US" altLang="zh-CN" sz="2800" baseline="-25000" dirty="0" err="1" smtClean="0"/>
              <a:t>p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a,b</a:t>
            </a:r>
            <a:r>
              <a:rPr lang="en-US" altLang="zh-CN" sz="2800" dirty="0" smtClean="0"/>
              <a:t>)</a:t>
            </a:r>
          </a:p>
          <a:p>
            <a:pPr lvl="1"/>
            <a:r>
              <a:rPr lang="zh-CN" altLang="en-US" sz="2400" dirty="0" smtClean="0"/>
              <a:t>整数运算对素数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取模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适于软件实现</a:t>
            </a:r>
            <a:endParaRPr lang="en-US" altLang="zh-CN" sz="24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定义在</a:t>
            </a:r>
            <a:r>
              <a:rPr lang="en-US" altLang="zh-CN" sz="2800" dirty="0" smtClean="0"/>
              <a:t>GF(2</a:t>
            </a:r>
            <a:r>
              <a:rPr lang="en-US" altLang="zh-CN" sz="2800" baseline="30000" dirty="0" smtClean="0"/>
              <a:t>m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上的二元曲线</a:t>
            </a:r>
            <a:r>
              <a:rPr lang="en-US" altLang="zh-CN" sz="2800" dirty="0" smtClean="0"/>
              <a:t>E</a:t>
            </a:r>
            <a:r>
              <a:rPr lang="en-US" altLang="zh-CN" sz="2800" baseline="-25000" dirty="0" smtClean="0"/>
              <a:t>2</a:t>
            </a:r>
            <a:r>
              <a:rPr lang="en-US" altLang="zh-CN" sz="2800" baseline="-15000" dirty="0" smtClean="0"/>
              <a:t>m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a,b</a:t>
            </a:r>
            <a:r>
              <a:rPr lang="en-US" altLang="zh-CN" sz="2800" dirty="0" smtClean="0"/>
              <a:t>)</a:t>
            </a:r>
          </a:p>
          <a:p>
            <a:pPr lvl="1"/>
            <a:r>
              <a:rPr lang="zh-CN" altLang="en-US" sz="2400" dirty="0" smtClean="0"/>
              <a:t>二值系数的多项式运算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适于硬件实现</a:t>
            </a:r>
            <a:endParaRPr lang="en-US" altLang="zh-CN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定义在</a:t>
            </a:r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p</a:t>
            </a:r>
            <a:r>
              <a:rPr lang="zh-CN" altLang="en-US" dirty="0" smtClean="0"/>
              <a:t>上的素曲线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r>
              <a:rPr lang="zh-CN" altLang="en-US" dirty="0" smtClean="0"/>
              <a:t>表示满足下列条件的模</a:t>
            </a:r>
            <a:r>
              <a:rPr lang="en-US" altLang="zh-CN" dirty="0" smtClean="0"/>
              <a:t>p</a:t>
            </a:r>
            <a:r>
              <a:rPr lang="zh-CN" altLang="en-US" dirty="0" smtClean="0"/>
              <a:t>椭圆群，群中元素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是满足方程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≡x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+ax+b (mod p)</a:t>
            </a:r>
            <a:r>
              <a:rPr lang="zh-CN" altLang="en-US" dirty="0" smtClean="0"/>
              <a:t>的小于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的非负整数对，另外加上无穷点</a:t>
            </a:r>
            <a:r>
              <a:rPr lang="en-US" altLang="zh-CN" dirty="0" smtClean="0"/>
              <a:t>O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(x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+ax+b) mod p</a:t>
            </a:r>
            <a:r>
              <a:rPr lang="zh-CN" altLang="en-US" dirty="0" smtClean="0"/>
              <a:t>没有重复因子（没有重根），则基于集合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r>
              <a:rPr lang="zh-CN" altLang="en-US" dirty="0" smtClean="0"/>
              <a:t>可定义一个有限阿贝尔群。即要求：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zh-CN" altLang="en-US" dirty="0" smtClean="0"/>
              <a:t>　</a:t>
            </a:r>
            <a:r>
              <a:rPr lang="en-US" altLang="zh-CN" dirty="0" smtClean="0">
                <a:solidFill>
                  <a:srgbClr val="FF0000"/>
                </a:solidFill>
              </a:rPr>
              <a:t>(4a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+27b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 ≠ 0 (mod p)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例如：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p=23, 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+x+1</a:t>
            </a:r>
          </a:p>
          <a:p>
            <a:pPr lvl="1"/>
            <a:r>
              <a:rPr lang="en-US" altLang="zh-CN" dirty="0" smtClean="0"/>
              <a:t>4×1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+27×1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 mod 23 = 8 ≠ 0</a:t>
            </a:r>
            <a:r>
              <a:rPr lang="zh-CN" altLang="en-US" dirty="0" smtClean="0"/>
              <a:t>，满足条件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11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椭圆曲线上的点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对于每个满足</a:t>
            </a:r>
            <a:r>
              <a:rPr lang="en-US" altLang="zh-CN" dirty="0" smtClean="0"/>
              <a:t>0≤x&lt;p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，计算</a:t>
            </a:r>
            <a:r>
              <a:rPr lang="en-US" altLang="zh-CN" dirty="0" smtClean="0"/>
              <a:t>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 mod p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对于上面每个结果确定它是否有一个模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的平方根</a:t>
            </a:r>
            <a:endParaRPr lang="en-US" altLang="zh-CN" dirty="0" smtClean="0"/>
          </a:p>
          <a:p>
            <a:pPr marL="857250" lvl="1" indent="-457200">
              <a:buFont typeface="+mj-lt"/>
              <a:buAutoNum type="alphaLcParenR"/>
            </a:pPr>
            <a:r>
              <a:rPr lang="zh-CN" altLang="en-US" dirty="0" smtClean="0"/>
              <a:t>如果没有，在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(a, b)</a:t>
            </a:r>
            <a:r>
              <a:rPr lang="zh-CN" altLang="en-US" dirty="0" smtClean="0"/>
              <a:t>中就没有具有这个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值的点</a:t>
            </a:r>
            <a:endParaRPr lang="en-US" altLang="zh-CN" dirty="0" smtClean="0"/>
          </a:p>
          <a:p>
            <a:pPr marL="857250" lvl="1" indent="-457200">
              <a:buFont typeface="+mj-lt"/>
              <a:buAutoNum type="alphaLcParenR"/>
            </a:pPr>
            <a:r>
              <a:rPr lang="zh-CN" altLang="en-US" dirty="0" smtClean="0"/>
              <a:t>如果有，就有两个满足平方根运算的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r>
              <a:rPr lang="en-US" altLang="zh-CN" dirty="0" smtClean="0"/>
              <a:t>(</a:t>
            </a:r>
            <a:r>
              <a:rPr lang="zh-CN" altLang="en-US" dirty="0" smtClean="0"/>
              <a:t>除非这个值是单个的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r>
              <a:rPr lang="en-US" altLang="zh-CN" dirty="0" smtClean="0"/>
              <a:t>0)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这些</a:t>
            </a:r>
            <a:r>
              <a:rPr lang="en-US" altLang="zh-CN" dirty="0" smtClean="0"/>
              <a:t>(x, y)</a:t>
            </a:r>
            <a:r>
              <a:rPr lang="zh-CN" altLang="en-US" dirty="0" smtClean="0"/>
              <a:t>就是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(a, b)</a:t>
            </a:r>
            <a:r>
              <a:rPr lang="zh-CN" altLang="en-US" dirty="0" smtClean="0"/>
              <a:t>中的点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6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19256" cy="5199856"/>
          </a:xfrm>
        </p:spPr>
        <p:txBody>
          <a:bodyPr/>
          <a:lstStyle/>
          <a:p>
            <a:pPr marL="268288" indent="-268288"/>
            <a:r>
              <a:rPr lang="zh-CN" altLang="en-US" sz="2400" dirty="0" smtClean="0"/>
              <a:t>例：</a:t>
            </a:r>
            <a:r>
              <a:rPr lang="en-US" sz="2400" dirty="0" smtClean="0"/>
              <a:t>GF</a:t>
            </a:r>
            <a:r>
              <a:rPr lang="en-US" sz="2400" baseline="-25000" dirty="0" smtClean="0"/>
              <a:t>11</a:t>
            </a:r>
            <a:r>
              <a:rPr lang="zh-CN" altLang="en-US" sz="2400" dirty="0" smtClean="0"/>
              <a:t>上椭圆曲线方程</a:t>
            </a:r>
            <a:r>
              <a:rPr lang="en-US" sz="2400" dirty="0" smtClean="0"/>
              <a:t>y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=x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+x+6 mod 11</a:t>
            </a:r>
            <a:r>
              <a:rPr lang="zh-CN" altLang="en-US" sz="2400" dirty="0" smtClean="0"/>
              <a:t>的点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共有</a:t>
            </a:r>
            <a:r>
              <a:rPr lang="en-US" altLang="zh-CN" sz="2400" dirty="0" smtClean="0"/>
              <a:t>N=13</a:t>
            </a:r>
            <a:r>
              <a:rPr lang="zh-CN" altLang="en-US" sz="2400" dirty="0" smtClean="0"/>
              <a:t>个点，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称为椭圆曲线群的阶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有限椭圆曲线群 </a:t>
            </a:r>
            <a:r>
              <a:rPr lang="en-US" altLang="zh-CN" sz="2000" dirty="0" err="1" smtClean="0"/>
              <a:t>E</a:t>
            </a:r>
            <a:r>
              <a:rPr lang="en-US" altLang="zh-CN" sz="2000" baseline="-25000" dirty="0" err="1" smtClean="0"/>
              <a:t>p</a:t>
            </a:r>
            <a:r>
              <a:rPr lang="en-US" altLang="zh-CN" sz="2000" dirty="0" smtClean="0"/>
              <a:t>(a, b)</a:t>
            </a:r>
            <a:r>
              <a:rPr lang="zh-CN" altLang="en-US" sz="2000" dirty="0" smtClean="0"/>
              <a:t>的阶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的范围是：</a:t>
            </a:r>
            <a:endParaRPr lang="en-US" altLang="zh-CN" sz="2000" dirty="0" smtClean="0"/>
          </a:p>
          <a:p>
            <a:pPr>
              <a:buNone/>
            </a:pPr>
            <a:endParaRPr lang="zh-CN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9536"/>
              </p:ext>
            </p:extLst>
          </p:nvPr>
        </p:nvGraphicFramePr>
        <p:xfrm>
          <a:off x="683568" y="1700808"/>
          <a:ext cx="7920881" cy="285751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480057"/>
                <a:gridCol w="640070"/>
                <a:gridCol w="720080"/>
                <a:gridCol w="1040114"/>
                <a:gridCol w="1080120"/>
                <a:gridCol w="520057"/>
                <a:gridCol w="640070"/>
                <a:gridCol w="720080"/>
                <a:gridCol w="928104"/>
                <a:gridCol w="1152129"/>
              </a:tblGrid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y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</a:t>
                      </a:r>
                      <a:endParaRPr lang="zh-CN" altLang="en-US" sz="2000" b="1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y</a:t>
                      </a:r>
                      <a:r>
                        <a:rPr lang="en-US" altLang="zh-CN" sz="2000" baseline="-25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1,2</a:t>
                      </a:r>
                      <a:endParaRPr lang="zh-CN" altLang="en-US" sz="2000" b="1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P(</a:t>
                      </a:r>
                      <a:r>
                        <a:rPr lang="en-US" altLang="zh-CN" sz="20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x,y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P'(</a:t>
                      </a:r>
                      <a:r>
                        <a:rPr lang="en-US" altLang="zh-CN" sz="20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x,y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y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</a:t>
                      </a:r>
                      <a:endParaRPr lang="zh-CN" altLang="en-US" sz="2000" b="1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y</a:t>
                      </a:r>
                      <a:r>
                        <a:rPr lang="en-US" altLang="zh-CN" sz="2000" baseline="-25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1,2</a:t>
                      </a:r>
                      <a:endParaRPr lang="zh-CN" altLang="en-US" sz="2000" b="1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P(</a:t>
                      </a:r>
                      <a:r>
                        <a:rPr lang="en-US" altLang="zh-CN" sz="20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x,y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P'(</a:t>
                      </a:r>
                      <a:r>
                        <a:rPr lang="en-US" altLang="zh-CN" sz="20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x,y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0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-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-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-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7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2,9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(7,2)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(7,9)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4,7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(2,4)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(2,7)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9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3,8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(8,3)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(8,8)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5,6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(3,5)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(3,6)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7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-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-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2,9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(10,2)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(10,9)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2,9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(5,2)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(5,9)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∞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∞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∞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O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577692"/>
              </p:ext>
            </p:extLst>
          </p:nvPr>
        </p:nvGraphicFramePr>
        <p:xfrm>
          <a:off x="2699792" y="5589240"/>
          <a:ext cx="4000528" cy="566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9" name="Equation" r:id="rId3" imgW="1523880" imgH="215640" progId="Equation.DSMT4">
                  <p:embed/>
                </p:oleObj>
              </mc:Choice>
              <mc:Fallback>
                <p:oleObj name="Equation" r:id="rId3" imgW="1523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589240"/>
                        <a:ext cx="4000528" cy="5667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密码学导论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中国科学技术大学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14" name="流程图: 合并 1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0DE2-023C-4447-B5E6-85BACFF8C054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196752"/>
            <a:ext cx="8472487" cy="5161186"/>
          </a:xfrm>
        </p:spPr>
        <p:txBody>
          <a:bodyPr/>
          <a:lstStyle/>
          <a:p>
            <a:r>
              <a:rPr lang="zh-CN" altLang="en-US" sz="2400" dirty="0" smtClean="0"/>
              <a:t>例：</a:t>
            </a:r>
            <a:r>
              <a:rPr lang="en-US" altLang="zh-CN" sz="2400" dirty="0" smtClean="0"/>
              <a:t>E</a:t>
            </a:r>
            <a:r>
              <a:rPr lang="en-US" altLang="zh-CN" sz="2400" baseline="-25000" dirty="0" smtClean="0"/>
              <a:t>23</a:t>
            </a:r>
            <a:r>
              <a:rPr lang="en-US" altLang="zh-CN" sz="2400" dirty="0" smtClean="0"/>
              <a:t>(1,1)</a:t>
            </a:r>
            <a:r>
              <a:rPr lang="zh-CN" altLang="en-US" sz="2400" dirty="0" smtClean="0"/>
              <a:t>上的点（除</a:t>
            </a:r>
            <a:r>
              <a:rPr lang="en-US" altLang="zh-CN" sz="2400" dirty="0" smtClean="0"/>
              <a:t>O</a:t>
            </a:r>
            <a:r>
              <a:rPr lang="zh-CN" altLang="en-US" sz="2400" dirty="0" smtClean="0"/>
              <a:t>点外）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</a:t>
            </a:r>
            <a:r>
              <a:rPr lang="en-US" sz="2400" dirty="0" smtClean="0"/>
              <a:t> y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=x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+x+</a:t>
            </a:r>
            <a:r>
              <a:rPr lang="en-US" altLang="zh-CN" sz="2400" dirty="0" smtClean="0"/>
              <a:t>1</a:t>
            </a:r>
            <a:r>
              <a:rPr lang="en-US" sz="2400" dirty="0" smtClean="0"/>
              <a:t> mod </a:t>
            </a:r>
            <a:r>
              <a:rPr lang="en-US" altLang="zh-CN" sz="2400" dirty="0" smtClean="0"/>
              <a:t>23</a:t>
            </a:r>
            <a:endParaRPr lang="zh-CN" altLang="en-US" sz="24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844824"/>
            <a:ext cx="4638228" cy="437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3643338" cy="277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密码学导论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中国科学技术大学</a:t>
            </a:r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8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(a, b)</a:t>
            </a:r>
            <a:r>
              <a:rPr lang="zh-CN" altLang="en-US" dirty="0" smtClean="0"/>
              <a:t>中的加法运算定义与实数上椭圆曲线中的定义相同，但运算均在</a:t>
            </a:r>
            <a:r>
              <a:rPr lang="en-US" altLang="zh-CN" dirty="0" smtClean="0"/>
              <a:t>GF(p)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P,Q</a:t>
            </a:r>
          </a:p>
          <a:p>
            <a:pPr lvl="1"/>
            <a:r>
              <a:rPr lang="en-US" altLang="zh-CN" dirty="0" smtClean="0"/>
              <a:t>P+O=P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</a:t>
            </a:r>
            <a:r>
              <a:rPr lang="en-US" altLang="zh-CN" dirty="0" smtClean="0"/>
              <a:t>P=(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-P=</a:t>
            </a:r>
            <a:r>
              <a:rPr lang="en-US" dirty="0" smtClean="0"/>
              <a:t>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, -</a:t>
            </a:r>
            <a:r>
              <a:rPr lang="en-US" dirty="0" err="1" smtClean="0"/>
              <a:t>y</a:t>
            </a:r>
            <a:r>
              <a:rPr lang="en-US" baseline="-25000" dirty="0" err="1" smtClean="0"/>
              <a:t>p</a:t>
            </a:r>
            <a:r>
              <a:rPr lang="en-US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P+(-P)=O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加法公式：</a:t>
            </a:r>
            <a:endParaRPr lang="en-US" altLang="zh-CN" dirty="0" smtClean="0"/>
          </a:p>
          <a:p>
            <a:pPr lvl="2"/>
            <a:r>
              <a:rPr lang="en-US" sz="2400" dirty="0" err="1" smtClean="0"/>
              <a:t>x</a:t>
            </a:r>
            <a:r>
              <a:rPr lang="en-US" sz="2400" baseline="-25000" dirty="0" err="1" smtClean="0"/>
              <a:t>R</a:t>
            </a:r>
            <a:r>
              <a:rPr lang="en-US" sz="2400" dirty="0" smtClean="0"/>
              <a:t>=</a:t>
            </a:r>
            <a:r>
              <a:rPr lang="en-US" sz="2400" dirty="0" smtClean="0">
                <a:sym typeface="Symbol"/>
              </a:rPr>
              <a:t>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-x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-</a:t>
            </a:r>
            <a:r>
              <a:rPr lang="en-US" altLang="zh-CN" sz="2400" dirty="0" smtClean="0"/>
              <a:t>x</a:t>
            </a:r>
            <a:r>
              <a:rPr lang="en-US" altLang="zh-CN" sz="2400" baseline="-25000" dirty="0" smtClean="0"/>
              <a:t>Q</a:t>
            </a:r>
            <a:endParaRPr lang="zh-CN" altLang="en-US" sz="2400" baseline="-25000" dirty="0" smtClean="0"/>
          </a:p>
          <a:p>
            <a:pPr lvl="2" fontAlgn="base"/>
            <a:r>
              <a:rPr lang="en-US" sz="2400" dirty="0" err="1" smtClean="0"/>
              <a:t>y</a:t>
            </a:r>
            <a:r>
              <a:rPr lang="en-US" sz="2400" baseline="-25000" dirty="0" err="1" smtClean="0"/>
              <a:t>R</a:t>
            </a:r>
            <a:r>
              <a:rPr lang="en-US" sz="2400" dirty="0" smtClean="0"/>
              <a:t>=-(</a:t>
            </a:r>
            <a:r>
              <a:rPr lang="en-US" sz="2400" dirty="0" smtClean="0">
                <a:sym typeface="Symbol"/>
              </a:rPr>
              <a:t></a:t>
            </a:r>
            <a:r>
              <a:rPr lang="en-US" sz="2400" dirty="0" smtClean="0"/>
              <a:t>·x</a:t>
            </a:r>
            <a:r>
              <a:rPr lang="en-US" sz="2400" baseline="-25000" dirty="0" smtClean="0"/>
              <a:t>R</a:t>
            </a:r>
            <a:r>
              <a:rPr lang="en-US" sz="2400" dirty="0" smtClean="0"/>
              <a:t>+y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</a:p>
          <a:p>
            <a:pPr lvl="2" fontAlgn="base"/>
            <a:r>
              <a:rPr lang="en-US" altLang="zh-CN" sz="2400" dirty="0" smtClean="0">
                <a:sym typeface="Symbol"/>
              </a:rPr>
              <a:t></a:t>
            </a:r>
            <a:r>
              <a:rPr lang="en-US" altLang="zh-CN" sz="2400" dirty="0" smtClean="0"/>
              <a:t>=(</a:t>
            </a:r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Q</a:t>
            </a:r>
            <a:r>
              <a:rPr lang="en-US" altLang="zh-CN" sz="2400" dirty="0" err="1" smtClean="0"/>
              <a:t>-y</a:t>
            </a:r>
            <a:r>
              <a:rPr lang="en-US" altLang="zh-CN" sz="2400" baseline="-25000" dirty="0" err="1" smtClean="0"/>
              <a:t>P</a:t>
            </a:r>
            <a:r>
              <a:rPr lang="en-US" altLang="zh-CN" sz="2400" dirty="0" smtClean="0"/>
              <a:t>)/(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Q</a:t>
            </a:r>
            <a:r>
              <a:rPr lang="en-US" altLang="zh-CN" sz="2400" dirty="0" err="1" smtClean="0"/>
              <a:t>-x</a:t>
            </a:r>
            <a:r>
              <a:rPr lang="en-US" altLang="zh-CN" sz="2400" baseline="-25000" dirty="0" err="1" smtClean="0"/>
              <a:t>P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zh-CN" altLang="en-US" dirty="0" smtClean="0"/>
              <a:t>乘法定义为重复相加。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</a:t>
            </a:r>
            <a:r>
              <a:rPr lang="en-US" altLang="zh-CN" dirty="0" smtClean="0"/>
              <a:t>4P=P+P+P+P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97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定义在</a:t>
            </a:r>
            <a:r>
              <a:rPr lang="en-US" altLang="zh-CN" dirty="0" smtClean="0"/>
              <a:t>GF(2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</a:t>
            </a:r>
            <a:r>
              <a:rPr lang="zh-CN" altLang="en-US" dirty="0" smtClean="0"/>
              <a:t>上的二元曲线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2</a:t>
            </a:r>
            <a:r>
              <a:rPr lang="en-US" altLang="zh-CN" baseline="-15000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GF(2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</a:t>
            </a:r>
            <a:r>
              <a:rPr lang="zh-CN" altLang="en-US" dirty="0" smtClean="0"/>
              <a:t>上适用于椭圆曲线密码的方程形式为：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dirty="0" smtClean="0"/>
              <a:t>				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+xy=x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+ax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+b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其中所有变量及运算均在</a:t>
            </a:r>
            <a:r>
              <a:rPr lang="en-US" altLang="zh-CN" dirty="0" smtClean="0"/>
              <a:t>GF(2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所有满足该方程的点和无穷远点</a:t>
            </a:r>
            <a:r>
              <a:rPr lang="en-US" altLang="zh-CN" dirty="0" smtClean="0"/>
              <a:t>O</a:t>
            </a:r>
            <a:r>
              <a:rPr lang="zh-CN" altLang="en-US" dirty="0" smtClean="0"/>
              <a:t>组成集合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2</a:t>
            </a:r>
            <a:r>
              <a:rPr lang="en-US" altLang="zh-CN" baseline="-10000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0DE2-023C-4447-B5E6-85BACFF8C054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395536" y="692696"/>
            <a:ext cx="8472487" cy="5665242"/>
          </a:xfrm>
        </p:spPr>
        <p:txBody>
          <a:bodyPr/>
          <a:lstStyle/>
          <a:p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素多项式</a:t>
            </a:r>
            <a:r>
              <a:rPr lang="en-US" altLang="zh-CN" sz="2000" dirty="0" smtClean="0"/>
              <a:t>f(x)=x</a:t>
            </a:r>
            <a:r>
              <a:rPr lang="en-US" altLang="zh-CN" sz="2000" baseline="30000" dirty="0" smtClean="0"/>
              <a:t>4</a:t>
            </a:r>
            <a:r>
              <a:rPr lang="en-US" altLang="zh-CN" sz="2000" dirty="0" smtClean="0"/>
              <a:t>+x+1</a:t>
            </a:r>
            <a:r>
              <a:rPr lang="zh-CN" altLang="en-US" sz="2000" dirty="0" smtClean="0"/>
              <a:t>定义的有限域</a:t>
            </a:r>
            <a:r>
              <a:rPr lang="en-US" altLang="zh-CN" sz="2000" dirty="0" smtClean="0"/>
              <a:t>GF(2</a:t>
            </a:r>
            <a:r>
              <a:rPr lang="en-US" altLang="zh-CN" sz="2000" baseline="30000" dirty="0" smtClean="0"/>
              <a:t>4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，其生成元</a:t>
            </a:r>
            <a:r>
              <a:rPr lang="en-US" altLang="zh-CN" sz="2000" dirty="0" smtClean="0"/>
              <a:t>g</a:t>
            </a:r>
            <a:r>
              <a:rPr lang="zh-CN" altLang="en-US" sz="2000" dirty="0" smtClean="0"/>
              <a:t>满足</a:t>
            </a:r>
            <a:r>
              <a:rPr lang="en-US" altLang="zh-CN" sz="2000" dirty="0" smtClean="0"/>
              <a:t>f(g)=0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g=0010</a:t>
            </a:r>
            <a:r>
              <a:rPr lang="zh-CN" altLang="en-US" sz="2000" dirty="0" smtClean="0"/>
              <a:t>，则元素为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该有限域中椭圆曲线</a:t>
            </a:r>
            <a:r>
              <a:rPr lang="en-US" altLang="zh-CN" sz="2000" dirty="0" smtClean="0"/>
              <a:t>y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+xy=x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+g</a:t>
            </a:r>
            <a:r>
              <a:rPr lang="en-US" altLang="zh-CN" sz="2000" baseline="30000" dirty="0" smtClean="0"/>
              <a:t>4</a:t>
            </a:r>
            <a:r>
              <a:rPr lang="en-US" altLang="zh-CN" sz="2000" dirty="0" smtClean="0"/>
              <a:t>x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+1</a:t>
            </a:r>
            <a:r>
              <a:rPr lang="zh-CN" altLang="en-US" sz="2000" dirty="0" smtClean="0"/>
              <a:t>上的点为（不含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42176"/>
              </p:ext>
            </p:extLst>
          </p:nvPr>
        </p:nvGraphicFramePr>
        <p:xfrm>
          <a:off x="1547664" y="1916832"/>
          <a:ext cx="60960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0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=0001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4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=0011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  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=0101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12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=1111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=0010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=0110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9  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=1010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13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=1101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=0100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=1100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=0111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14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=1001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=1000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7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=1011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11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=1110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g</a:t>
                      </a:r>
                      <a:r>
                        <a:rPr lang="en-US" altLang="zh-CN" sz="200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15</a:t>
                      </a:r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=0001</a:t>
                      </a:r>
                      <a:endParaRPr lang="zh-CN" altLang="en-US" sz="2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07207"/>
              </p:ext>
            </p:extLst>
          </p:nvPr>
        </p:nvGraphicFramePr>
        <p:xfrm>
          <a:off x="1500166" y="4091006"/>
          <a:ext cx="3429024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8"/>
                <a:gridCol w="1143008"/>
                <a:gridCol w="1143008"/>
              </a:tblGrid>
              <a:tr h="396240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(0,1)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9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(1,g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5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11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(1,g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,g8)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8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6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14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12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,0)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13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9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(g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12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,g</a:t>
                      </a:r>
                      <a:r>
                        <a:rPr lang="en-US" altLang="zh-CN" sz="2000" b="0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12</a:t>
                      </a:r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)</a:t>
                      </a:r>
                      <a:endParaRPr lang="zh-CN" altLang="en-US" sz="20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005064"/>
            <a:ext cx="2500330" cy="240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流程图: 合并 1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对称和非对称密钥加密的主要区别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13933282"/>
              </p:ext>
            </p:extLst>
          </p:nvPr>
        </p:nvGraphicFramePr>
        <p:xfrm>
          <a:off x="1475656" y="1484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758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b≠0</a:t>
            </a:r>
            <a:r>
              <a:rPr lang="zh-CN" altLang="en-US" dirty="0" smtClean="0"/>
              <a:t>时，集合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2</a:t>
            </a:r>
            <a:r>
              <a:rPr lang="en-US" altLang="zh-CN" baseline="-10000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r>
              <a:rPr lang="zh-CN" altLang="en-US" dirty="0" smtClean="0"/>
              <a:t>可构造一个阿贝尔群，加法规则为：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P+O=P</a:t>
            </a:r>
          </a:p>
          <a:p>
            <a:pPr lvl="1"/>
            <a:r>
              <a:rPr lang="en-US" altLang="zh-CN" dirty="0" smtClean="0"/>
              <a:t>-P=(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p</a:t>
            </a:r>
            <a:r>
              <a:rPr lang="en-US" altLang="zh-CN" dirty="0" err="1" smtClean="0"/>
              <a:t>,x</a:t>
            </a:r>
            <a:r>
              <a:rPr lang="en-US" altLang="zh-CN" baseline="-25000" dirty="0" err="1" smtClean="0"/>
              <a:t>p</a:t>
            </a:r>
            <a:r>
              <a:rPr lang="en-US" altLang="zh-CN" dirty="0" err="1" smtClean="0"/>
              <a:t>+y</a:t>
            </a:r>
            <a:r>
              <a:rPr lang="en-US" altLang="zh-CN" baseline="-25000" dirty="0" err="1" smtClean="0"/>
              <a:t>p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P+(-P)=O</a:t>
            </a:r>
          </a:p>
          <a:p>
            <a:pPr lvl="1"/>
            <a:r>
              <a:rPr lang="zh-CN" altLang="en-US" dirty="0" smtClean="0"/>
              <a:t>若</a:t>
            </a:r>
            <a:r>
              <a:rPr lang="en-US" altLang="zh-CN" dirty="0" smtClean="0"/>
              <a:t>P ≠-Q</a:t>
            </a:r>
            <a:r>
              <a:rPr lang="zh-CN" altLang="en-US" dirty="0" smtClean="0"/>
              <a:t>且</a:t>
            </a:r>
            <a:r>
              <a:rPr lang="en-US" altLang="zh-CN" dirty="0" smtClean="0"/>
              <a:t>P ≠Q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R=P+Q</a:t>
            </a:r>
          </a:p>
          <a:p>
            <a:pPr lvl="2"/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R</a:t>
            </a:r>
            <a:r>
              <a:rPr lang="en-US" altLang="zh-CN" sz="2400" dirty="0" smtClean="0"/>
              <a:t>=</a:t>
            </a:r>
            <a:r>
              <a:rPr lang="el-GR" altLang="zh-CN" sz="2400" dirty="0" smtClean="0">
                <a:cs typeface="Times New Roman"/>
              </a:rPr>
              <a:t>λ</a:t>
            </a:r>
            <a:r>
              <a:rPr lang="en-US" altLang="zh-CN" sz="2400" baseline="30000" dirty="0" smtClean="0">
                <a:cs typeface="Times New Roman"/>
              </a:rPr>
              <a:t>2</a:t>
            </a:r>
            <a:r>
              <a:rPr lang="en-US" altLang="zh-CN" sz="2400" dirty="0" smtClean="0">
                <a:cs typeface="Times New Roman"/>
              </a:rPr>
              <a:t>+</a:t>
            </a:r>
            <a:r>
              <a:rPr lang="el-GR" sz="2400" dirty="0" smtClean="0"/>
              <a:t>λ</a:t>
            </a:r>
            <a:r>
              <a:rPr lang="en-US" sz="2400" dirty="0" smtClean="0"/>
              <a:t>+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P</a:t>
            </a:r>
            <a:r>
              <a:rPr lang="en-US" sz="2400" dirty="0" err="1" smtClean="0"/>
              <a:t>+x</a:t>
            </a:r>
            <a:r>
              <a:rPr lang="en-US" altLang="zh-CN" sz="2400" baseline="-25000" dirty="0" err="1" smtClean="0"/>
              <a:t>Q</a:t>
            </a:r>
            <a:r>
              <a:rPr lang="en-US" sz="2400" dirty="0" err="1" smtClean="0"/>
              <a:t>+a</a:t>
            </a:r>
            <a:endParaRPr lang="en-US" sz="2400" dirty="0" smtClean="0"/>
          </a:p>
          <a:p>
            <a:pPr lvl="2"/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R</a:t>
            </a:r>
            <a:r>
              <a:rPr lang="en-US" altLang="zh-CN" sz="2400" dirty="0" smtClean="0"/>
              <a:t>=</a:t>
            </a:r>
            <a:r>
              <a:rPr lang="el-GR" sz="2400" dirty="0" smtClean="0"/>
              <a:t>λ</a:t>
            </a:r>
            <a:r>
              <a:rPr lang="en-US" sz="2400" dirty="0" smtClean="0"/>
              <a:t>(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P</a:t>
            </a:r>
            <a:r>
              <a:rPr lang="en-US" sz="2400" dirty="0" err="1" smtClean="0"/>
              <a:t>+x</a:t>
            </a:r>
            <a:r>
              <a:rPr lang="en-US" altLang="zh-CN" sz="2400" baseline="-25000" dirty="0" err="1" smtClean="0"/>
              <a:t>R</a:t>
            </a:r>
            <a:r>
              <a:rPr lang="en-US" sz="2400" dirty="0" smtClean="0"/>
              <a:t>)+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R</a:t>
            </a:r>
            <a:r>
              <a:rPr lang="en-US" sz="2400" dirty="0" err="1" smtClean="0"/>
              <a:t>+y</a:t>
            </a:r>
            <a:r>
              <a:rPr lang="en-US" altLang="zh-CN" sz="2400" baseline="-25000" dirty="0" err="1" smtClean="0"/>
              <a:t>P</a:t>
            </a:r>
            <a:endParaRPr lang="en-US" altLang="zh-CN" sz="2400" baseline="-25000" dirty="0" smtClean="0"/>
          </a:p>
          <a:p>
            <a:pPr lvl="2"/>
            <a:r>
              <a:rPr lang="el-GR" sz="2400" dirty="0" smtClean="0"/>
              <a:t>λ</a:t>
            </a:r>
            <a:r>
              <a:rPr lang="en-US" sz="2400" dirty="0" smtClean="0"/>
              <a:t>=(</a:t>
            </a:r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Q</a:t>
            </a:r>
            <a:r>
              <a:rPr lang="en-US" altLang="zh-CN" sz="2400" dirty="0" err="1" smtClean="0"/>
              <a:t>+y</a:t>
            </a:r>
            <a:r>
              <a:rPr lang="en-US" altLang="zh-CN" sz="2400" baseline="-25000" dirty="0" err="1" smtClean="0"/>
              <a:t>P</a:t>
            </a:r>
            <a:r>
              <a:rPr lang="en-US" sz="2400" dirty="0" smtClean="0"/>
              <a:t>)/(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Q</a:t>
            </a:r>
            <a:r>
              <a:rPr lang="en-US" sz="2400" dirty="0" err="1" smtClean="0"/>
              <a:t>+x</a:t>
            </a:r>
            <a:r>
              <a:rPr lang="en-US" altLang="zh-CN" sz="2400" baseline="-25000" dirty="0" err="1" smtClean="0"/>
              <a:t>P</a:t>
            </a:r>
            <a:r>
              <a:rPr lang="en-US" sz="2400" dirty="0" smtClean="0"/>
              <a:t>)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R=2P</a:t>
            </a:r>
          </a:p>
          <a:p>
            <a:pPr lvl="2"/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R</a:t>
            </a:r>
            <a:r>
              <a:rPr lang="en-US" altLang="zh-CN" sz="2400" dirty="0" smtClean="0"/>
              <a:t>=</a:t>
            </a:r>
            <a:r>
              <a:rPr lang="el-GR" altLang="zh-CN" sz="2400" dirty="0" smtClean="0">
                <a:cs typeface="Times New Roman"/>
              </a:rPr>
              <a:t>λ</a:t>
            </a:r>
            <a:r>
              <a:rPr lang="en-US" altLang="zh-CN" sz="2400" baseline="30000" dirty="0" smtClean="0">
                <a:cs typeface="Times New Roman"/>
              </a:rPr>
              <a:t>2</a:t>
            </a:r>
            <a:r>
              <a:rPr lang="en-US" altLang="zh-CN" sz="2400" dirty="0" smtClean="0">
                <a:cs typeface="Times New Roman"/>
              </a:rPr>
              <a:t>+</a:t>
            </a:r>
            <a:r>
              <a:rPr lang="el-GR" sz="2400" dirty="0" smtClean="0"/>
              <a:t>λ</a:t>
            </a:r>
            <a:r>
              <a:rPr lang="en-US" sz="2400" dirty="0" smtClean="0"/>
              <a:t>+a</a:t>
            </a:r>
          </a:p>
          <a:p>
            <a:pPr lvl="2"/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R</a:t>
            </a:r>
            <a:r>
              <a:rPr lang="en-US" altLang="zh-CN" sz="2400" dirty="0" smtClean="0"/>
              <a:t>=</a:t>
            </a:r>
            <a:r>
              <a:rPr lang="en-US" sz="2400" dirty="0" smtClean="0"/>
              <a:t>x</a:t>
            </a:r>
            <a:r>
              <a:rPr lang="en-US" altLang="zh-CN" sz="2400" baseline="-25000" dirty="0" smtClean="0"/>
              <a:t>P</a:t>
            </a:r>
            <a:r>
              <a:rPr lang="en-US" altLang="zh-CN" sz="2400" baseline="30000" dirty="0" smtClean="0"/>
              <a:t>2</a:t>
            </a:r>
            <a:r>
              <a:rPr lang="en-US" sz="2400" dirty="0" smtClean="0"/>
              <a:t>+(</a:t>
            </a:r>
            <a:r>
              <a:rPr lang="el-GR" sz="2400" dirty="0" smtClean="0"/>
              <a:t>λ</a:t>
            </a:r>
            <a:r>
              <a:rPr lang="en-US" sz="2400" dirty="0" smtClean="0"/>
              <a:t>+1)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R</a:t>
            </a:r>
            <a:endParaRPr lang="en-US" altLang="zh-CN" sz="2400" baseline="-25000" dirty="0" smtClean="0"/>
          </a:p>
          <a:p>
            <a:pPr lvl="2"/>
            <a:r>
              <a:rPr lang="el-GR" sz="2400" dirty="0" smtClean="0"/>
              <a:t>λ</a:t>
            </a:r>
            <a:r>
              <a:rPr lang="en-US" sz="2400" dirty="0" smtClean="0"/>
              <a:t>=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P</a:t>
            </a:r>
            <a:r>
              <a:rPr lang="en-US" altLang="zh-CN" sz="2400" baseline="-25000" dirty="0" smtClean="0"/>
              <a:t> </a:t>
            </a:r>
            <a:r>
              <a:rPr lang="en-US" sz="2400" dirty="0" smtClean="0"/>
              <a:t>+</a:t>
            </a:r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P</a:t>
            </a:r>
            <a:r>
              <a:rPr lang="en-US" sz="2400" dirty="0" smtClean="0"/>
              <a:t>/</a:t>
            </a:r>
            <a:r>
              <a:rPr lang="en-US" sz="2400" dirty="0" err="1" smtClean="0"/>
              <a:t>x</a:t>
            </a:r>
            <a:r>
              <a:rPr lang="en-US" altLang="zh-CN" sz="2400" baseline="-25000" dirty="0" err="1" smtClean="0"/>
              <a:t>P</a:t>
            </a:r>
            <a:endParaRPr lang="en-US" altLang="zh-CN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60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7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二、椭圆曲线密码学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ECC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的对比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ECC</a:t>
            </a:r>
            <a:r>
              <a:rPr lang="zh-CN" altLang="en-US" dirty="0" smtClean="0"/>
              <a:t>中的加法运算与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中的乘法运算相对应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ECC</a:t>
            </a:r>
            <a:r>
              <a:rPr lang="zh-CN" altLang="en-US" dirty="0" smtClean="0"/>
              <a:t>中的数乘运算与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中的模幂运算相对应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给定曲线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=x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+ax+b mod p</a:t>
            </a:r>
            <a:r>
              <a:rPr lang="zh-CN" altLang="en-US" dirty="0" smtClean="0"/>
              <a:t>以及其上一点</a:t>
            </a:r>
            <a:r>
              <a:rPr lang="en-US" altLang="zh-CN" dirty="0" smtClean="0"/>
              <a:t>P，</a:t>
            </a:r>
            <a:r>
              <a:rPr lang="zh-CN" altLang="en-US" dirty="0" smtClean="0"/>
              <a:t>我们可以通过连续自加</a:t>
            </a:r>
            <a:r>
              <a:rPr lang="en-US" altLang="zh-CN" dirty="0" smtClean="0"/>
              <a:t>k-1</a:t>
            </a:r>
            <a:r>
              <a:rPr lang="zh-CN" altLang="en-US" dirty="0" smtClean="0"/>
              <a:t>次计算</a:t>
            </a:r>
            <a:r>
              <a:rPr lang="en-US" altLang="zh-CN" dirty="0" smtClean="0"/>
              <a:t>Q=</a:t>
            </a:r>
            <a:r>
              <a:rPr lang="en-US" altLang="zh-CN" dirty="0" err="1" smtClean="0"/>
              <a:t>kP</a:t>
            </a:r>
            <a:r>
              <a:rPr lang="zh-CN" altLang="en-US" dirty="0" smtClean="0"/>
              <a:t>（或</a:t>
            </a:r>
            <a:r>
              <a:rPr lang="en-US" altLang="zh-CN" dirty="0" smtClean="0"/>
              <a:t>Q=</a:t>
            </a:r>
            <a:r>
              <a:rPr lang="en-US" altLang="zh-CN" dirty="0" err="1" smtClean="0"/>
              <a:t>P</a:t>
            </a:r>
            <a:r>
              <a:rPr lang="en-US" altLang="zh-CN" baseline="30000" dirty="0" err="1" smtClean="0"/>
              <a:t>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存在与快速指数运算类似的快速算法</a:t>
            </a:r>
            <a:endParaRPr lang="zh-CN" altLang="en-US" sz="14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问题：当</a:t>
            </a:r>
            <a:r>
              <a:rPr lang="en-US" altLang="zh-CN" dirty="0" smtClean="0"/>
              <a:t>Q</a:t>
            </a:r>
            <a:r>
              <a:rPr lang="zh-CN" altLang="en-US" dirty="0" smtClean="0"/>
              <a:t>已知时能否计算</a:t>
            </a:r>
            <a:r>
              <a:rPr lang="en-US" altLang="zh-CN" dirty="0" smtClean="0"/>
              <a:t>k?</a:t>
            </a:r>
          </a:p>
          <a:p>
            <a:pPr lvl="1"/>
            <a:r>
              <a:rPr lang="zh-CN" altLang="en-US" dirty="0" smtClean="0"/>
              <a:t>这是一个被称为</a:t>
            </a:r>
            <a:r>
              <a:rPr lang="zh-CN" altLang="en-US" dirty="0" smtClean="0">
                <a:solidFill>
                  <a:srgbClr val="FF0000"/>
                </a:solidFill>
              </a:rPr>
              <a:t>椭圆曲线离散对数</a:t>
            </a:r>
            <a:r>
              <a:rPr lang="zh-CN" altLang="en-US" dirty="0" smtClean="0"/>
              <a:t>的难题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3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椭圆曲线密码系统的定义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域标识：定义椭圆曲线采用的有限域</a:t>
            </a:r>
          </a:p>
          <a:p>
            <a:pPr lvl="1"/>
            <a:r>
              <a:rPr lang="zh-CN" altLang="en-US" dirty="0" smtClean="0"/>
              <a:t>椭圆曲线：系数 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</a:p>
          <a:p>
            <a:pPr lvl="1"/>
            <a:r>
              <a:rPr lang="zh-CN" altLang="en-US" dirty="0" smtClean="0"/>
              <a:t>基准点(</a:t>
            </a:r>
            <a:r>
              <a:rPr lang="en-US" altLang="zh-CN" dirty="0" smtClean="0"/>
              <a:t>base):</a:t>
            </a:r>
            <a:r>
              <a:rPr lang="zh-CN" altLang="en-US" dirty="0" smtClean="0"/>
              <a:t>指定的椭圆曲线上的点</a:t>
            </a:r>
            <a:r>
              <a:rPr lang="en-US" altLang="zh-CN" dirty="0" smtClean="0"/>
              <a:t>G</a:t>
            </a:r>
          </a:p>
          <a:p>
            <a:pPr lvl="1"/>
            <a:r>
              <a:rPr lang="zh-CN" altLang="en-US" dirty="0" smtClean="0"/>
              <a:t>阶 (</a:t>
            </a:r>
            <a:r>
              <a:rPr lang="en-US" altLang="zh-CN" dirty="0" smtClean="0"/>
              <a:t>order): G</a:t>
            </a:r>
            <a:r>
              <a:rPr lang="zh-CN" altLang="en-US" dirty="0" smtClean="0"/>
              <a:t>点的阶</a:t>
            </a:r>
            <a:r>
              <a:rPr lang="en-US" altLang="zh-CN" dirty="0" smtClean="0"/>
              <a:t>n，</a:t>
            </a:r>
            <a:r>
              <a:rPr lang="zh-CN" altLang="en-US" dirty="0" smtClean="0"/>
              <a:t>使得：</a:t>
            </a:r>
            <a:r>
              <a:rPr lang="en-US" altLang="zh-CN" dirty="0" err="1" smtClean="0"/>
              <a:t>nG</a:t>
            </a:r>
            <a:r>
              <a:rPr lang="en-US" altLang="zh-CN" dirty="0" smtClean="0"/>
              <a:t>=O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椭圆曲线公钥系统</a:t>
            </a:r>
          </a:p>
          <a:p>
            <a:pPr lvl="1"/>
            <a:r>
              <a:rPr lang="en-US" altLang="zh-CN" dirty="0" smtClean="0"/>
              <a:t>E(a, b), GF(p)</a:t>
            </a:r>
            <a:endParaRPr lang="en-US" altLang="zh-CN" baseline="-25000" dirty="0" smtClean="0"/>
          </a:p>
          <a:p>
            <a:pPr lvl="1"/>
            <a:r>
              <a:rPr lang="zh-CN" altLang="en-US" dirty="0" smtClean="0"/>
              <a:t>基点</a:t>
            </a:r>
            <a:r>
              <a:rPr lang="en-US" altLang="zh-CN" dirty="0" smtClean="0"/>
              <a:t>G(x, y)</a:t>
            </a:r>
          </a:p>
          <a:p>
            <a:pPr lvl="1"/>
            <a:r>
              <a:rPr lang="zh-CN" altLang="en-US" dirty="0" smtClean="0"/>
              <a:t>选择正整数</a:t>
            </a:r>
            <a:r>
              <a:rPr lang="en-US" altLang="zh-CN" dirty="0" smtClean="0"/>
              <a:t>e</a:t>
            </a:r>
            <a:r>
              <a:rPr lang="zh-CN" altLang="en-US" dirty="0" smtClean="0"/>
              <a:t>作为私有密钥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公开密钥为</a:t>
            </a:r>
            <a:r>
              <a:rPr lang="en-US" altLang="zh-CN" dirty="0" smtClean="0"/>
              <a:t>Q=</a:t>
            </a:r>
            <a:r>
              <a:rPr lang="en-US" altLang="zh-CN" dirty="0" err="1" smtClean="0"/>
              <a:t>eG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ECC</a:t>
            </a:r>
            <a:r>
              <a:rPr lang="zh-CN" altLang="en-US" dirty="0" smtClean="0"/>
              <a:t>加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ECC</a:t>
            </a:r>
            <a:r>
              <a:rPr lang="zh-CN" altLang="en-US" dirty="0" smtClean="0"/>
              <a:t>实现加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解密的技术有多种，下面是一种简单的方法：</a:t>
            </a:r>
            <a:endParaRPr lang="en-US" altLang="zh-CN" dirty="0" smtClean="0"/>
          </a:p>
          <a:p>
            <a:pPr marL="914400" lvl="1" indent="-457200">
              <a:buFont typeface="+mj-lt"/>
              <a:buAutoNum type="alphaLcParenR"/>
            </a:pPr>
            <a:r>
              <a:rPr lang="zh-CN" altLang="en-US" dirty="0" smtClean="0"/>
              <a:t>首先，将消息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编码为椭圆曲线上形如</a:t>
            </a:r>
            <a:r>
              <a:rPr lang="en-US" altLang="zh-CN" dirty="0" smtClean="0"/>
              <a:t>x-y</a:t>
            </a:r>
            <a:r>
              <a:rPr lang="zh-CN" altLang="en-US" dirty="0" smtClean="0"/>
              <a:t>的一点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endParaRPr lang="en-US" altLang="zh-CN" dirty="0" smtClean="0"/>
          </a:p>
          <a:p>
            <a:pPr marL="914400" lvl="1" indent="-457200">
              <a:buFont typeface="+mj-lt"/>
              <a:buAutoNum type="alphaLcParenR"/>
            </a:pPr>
            <a:r>
              <a:rPr lang="zh-CN" altLang="en-US" dirty="0" smtClean="0"/>
              <a:t>选择适当的椭圆曲线和基点</a:t>
            </a:r>
            <a:r>
              <a:rPr lang="en-US" altLang="zh-CN" dirty="0" smtClean="0"/>
              <a:t>G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CN" altLang="en-US" dirty="0" smtClean="0"/>
              <a:t>每个用户选择私钥 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&lt;n </a:t>
            </a:r>
            <a:r>
              <a:rPr lang="zh-CN" altLang="en-US" dirty="0" smtClean="0"/>
              <a:t>并计算公钥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A</a:t>
            </a:r>
            <a:r>
              <a:rPr lang="en-US" altLang="zh-CN" dirty="0" err="1" smtClean="0">
                <a:cs typeface="Arial" charset="0"/>
              </a:rPr>
              <a:t>G</a:t>
            </a:r>
            <a:endParaRPr lang="en-US" altLang="zh-CN" dirty="0" smtClean="0">
              <a:cs typeface="Arial" charset="0"/>
            </a:endParaRPr>
          </a:p>
          <a:p>
            <a:pPr lvl="1"/>
            <a:endParaRPr lang="en-US" altLang="zh-CN" dirty="0" smtClean="0">
              <a:cs typeface="Arial" charset="0"/>
            </a:endParaRPr>
          </a:p>
          <a:p>
            <a:pPr lvl="1"/>
            <a:r>
              <a:rPr lang="zh-CN" altLang="en-US" dirty="0" smtClean="0">
                <a:cs typeface="Arial" charset="0"/>
              </a:rPr>
              <a:t>加密</a:t>
            </a:r>
            <a:r>
              <a:rPr lang="en-US" dirty="0" smtClean="0"/>
              <a:t>P</a:t>
            </a:r>
            <a:r>
              <a:rPr lang="en-US" baseline="-25000" dirty="0" smtClean="0"/>
              <a:t>m</a:t>
            </a:r>
            <a:r>
              <a:rPr lang="zh-CN" altLang="en-US" dirty="0" smtClean="0">
                <a:cs typeface="Arial" charset="0"/>
              </a:rPr>
              <a:t>过程：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={</a:t>
            </a:r>
            <a:r>
              <a:rPr lang="en-US" altLang="zh-CN" dirty="0" err="1" smtClean="0"/>
              <a:t>kG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m</a:t>
            </a:r>
            <a:r>
              <a:rPr lang="en-US" altLang="zh-CN" dirty="0" err="1" smtClean="0"/>
              <a:t>+kP</a:t>
            </a:r>
            <a:r>
              <a:rPr lang="en-US" altLang="zh-CN" baseline="-25000" dirty="0" err="1" smtClean="0"/>
              <a:t>B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，其中</a:t>
            </a:r>
            <a:r>
              <a:rPr lang="en-US" altLang="zh-CN" dirty="0" smtClean="0"/>
              <a:t>k</a:t>
            </a:r>
            <a:r>
              <a:rPr lang="zh-CN" altLang="en-US" dirty="0" smtClean="0"/>
              <a:t>为随机正整数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解密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m</a:t>
            </a:r>
            <a:r>
              <a:rPr lang="zh-CN" altLang="en-US" dirty="0" smtClean="0"/>
              <a:t>过程：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r>
              <a:rPr lang="en-AU" altLang="zh-CN" dirty="0" smtClean="0"/>
              <a:t>+k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B</a:t>
            </a:r>
            <a:r>
              <a:rPr lang="en-AU" altLang="zh-CN" dirty="0" smtClean="0"/>
              <a:t>–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B</a:t>
            </a:r>
            <a:r>
              <a:rPr lang="en-AU" altLang="zh-CN" dirty="0" smtClean="0"/>
              <a:t>(</a:t>
            </a:r>
            <a:r>
              <a:rPr lang="en-AU" altLang="zh-CN" dirty="0" err="1" smtClean="0"/>
              <a:t>kG</a:t>
            </a:r>
            <a:r>
              <a:rPr lang="en-AU" altLang="zh-CN" dirty="0" smtClean="0"/>
              <a:t>) =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r>
              <a:rPr lang="en-AU" altLang="zh-CN" dirty="0" smtClean="0"/>
              <a:t>+k(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B</a:t>
            </a:r>
            <a:r>
              <a:rPr lang="en-AU" altLang="zh-CN" dirty="0" smtClean="0"/>
              <a:t>G)–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B</a:t>
            </a:r>
            <a:r>
              <a:rPr lang="en-AU" altLang="zh-CN" dirty="0" smtClean="0"/>
              <a:t>(</a:t>
            </a:r>
            <a:r>
              <a:rPr lang="en-AU" altLang="zh-CN" dirty="0" err="1" smtClean="0"/>
              <a:t>kG</a:t>
            </a:r>
            <a:r>
              <a:rPr lang="en-AU" altLang="zh-CN" dirty="0" smtClean="0"/>
              <a:t>) =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3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0DE2-023C-4447-B5E6-85BACFF8C054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124744"/>
            <a:ext cx="8472487" cy="5233194"/>
          </a:xfrm>
        </p:spPr>
        <p:txBody>
          <a:bodyPr/>
          <a:lstStyle/>
          <a:p>
            <a:r>
              <a:rPr lang="zh-CN" altLang="en-US" sz="2400" dirty="0" smtClean="0"/>
              <a:t>例</a:t>
            </a:r>
            <a:r>
              <a:rPr lang="en-US" altLang="zh-CN" sz="2400" dirty="0" smtClean="0"/>
              <a:t>:</a:t>
            </a:r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dirty="0" smtClean="0"/>
              <a:t>P=751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E</a:t>
            </a:r>
            <a:r>
              <a:rPr lang="en-US" altLang="zh-CN" sz="2000" baseline="-25000" dirty="0" err="1" smtClean="0"/>
              <a:t>p</a:t>
            </a:r>
            <a:r>
              <a:rPr lang="en-US" altLang="zh-CN" sz="2000" dirty="0" smtClean="0"/>
              <a:t>(-1,188)</a:t>
            </a:r>
            <a:r>
              <a:rPr lang="zh-CN" altLang="en-US" sz="2000" dirty="0" smtClean="0"/>
              <a:t>，即</a:t>
            </a:r>
            <a:r>
              <a:rPr lang="en-US" altLang="zh-CN" sz="2000" dirty="0" smtClean="0"/>
              <a:t>y</a:t>
            </a:r>
            <a:r>
              <a:rPr lang="en-US" altLang="zh-CN" sz="2000" baseline="30000" dirty="0" smtClean="0"/>
              <a:t>2</a:t>
            </a:r>
            <a:r>
              <a:rPr lang="en-US" altLang="zh-CN" sz="2000" dirty="0" smtClean="0"/>
              <a:t>=x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-x+188,</a:t>
            </a:r>
            <a:r>
              <a:rPr lang="zh-CN" altLang="en-US" sz="2000" dirty="0" smtClean="0"/>
              <a:t>，取</a:t>
            </a:r>
            <a:r>
              <a:rPr lang="en-US" altLang="zh-CN" sz="2000" dirty="0" smtClean="0"/>
              <a:t>G=(0,376)</a:t>
            </a:r>
          </a:p>
          <a:p>
            <a:pPr lvl="1"/>
            <a:r>
              <a:rPr lang="en-US" altLang="zh-CN" sz="2000" dirty="0" smtClean="0"/>
              <a:t>A</a:t>
            </a:r>
            <a:r>
              <a:rPr lang="zh-CN" altLang="en-US" sz="2000" dirty="0" smtClean="0"/>
              <a:t>发送给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的消息编码为点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m</a:t>
            </a:r>
            <a:r>
              <a:rPr lang="en-US" altLang="zh-CN" sz="2000" dirty="0" smtClean="0"/>
              <a:t>=(562,201)</a:t>
            </a:r>
          </a:p>
          <a:p>
            <a:pPr lvl="1"/>
            <a:r>
              <a:rPr lang="en-US" altLang="zh-CN" sz="2000" dirty="0" smtClean="0"/>
              <a:t>A</a:t>
            </a:r>
            <a:r>
              <a:rPr lang="zh-CN" altLang="en-US" sz="2000" dirty="0" smtClean="0"/>
              <a:t>随机选择</a:t>
            </a:r>
            <a:r>
              <a:rPr lang="en-US" altLang="zh-CN" sz="2000" dirty="0" smtClean="0"/>
              <a:t> k=386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的公钥为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B</a:t>
            </a:r>
            <a:r>
              <a:rPr lang="en-US" altLang="zh-CN" sz="2000" dirty="0" smtClean="0"/>
              <a:t>=(201,5)</a:t>
            </a:r>
          </a:p>
          <a:p>
            <a:pPr lvl="1"/>
            <a:r>
              <a:rPr lang="zh-CN" altLang="en-US" sz="2000" dirty="0" smtClean="0"/>
              <a:t>计算：</a:t>
            </a:r>
            <a:endParaRPr lang="en-US" altLang="zh-CN" sz="2000" dirty="0" smtClean="0"/>
          </a:p>
          <a:p>
            <a:pPr lvl="2"/>
            <a:r>
              <a:rPr lang="en-US" altLang="zh-CN" dirty="0" err="1" smtClean="0"/>
              <a:t>kG</a:t>
            </a:r>
            <a:r>
              <a:rPr lang="en-US" altLang="zh-CN" dirty="0" smtClean="0"/>
              <a:t>=386(0,376)=(676,558) </a:t>
            </a:r>
          </a:p>
          <a:p>
            <a:pPr lvl="2"/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 + </a:t>
            </a:r>
            <a:r>
              <a:rPr lang="en-US" altLang="zh-CN" dirty="0" err="1" smtClean="0"/>
              <a:t>kP</a:t>
            </a:r>
            <a:r>
              <a:rPr lang="en-US" altLang="zh-CN" baseline="-25000" dirty="0" err="1" smtClean="0"/>
              <a:t>b</a:t>
            </a:r>
            <a:r>
              <a:rPr lang="en-US" altLang="zh-CN" dirty="0" smtClean="0"/>
              <a:t> = (562,201) + 386(201,5)=(385,328)</a:t>
            </a:r>
          </a:p>
          <a:p>
            <a:pPr lvl="1"/>
            <a:r>
              <a:rPr lang="zh-CN" altLang="en-US" sz="2000" dirty="0" smtClean="0"/>
              <a:t>因此，密文为</a:t>
            </a:r>
            <a:r>
              <a:rPr lang="en-US" altLang="zh-CN" sz="2000" dirty="0" smtClean="0"/>
              <a:t>C</a:t>
            </a:r>
            <a:r>
              <a:rPr lang="en-US" altLang="zh-CN" sz="2000" baseline="-25000" dirty="0" smtClean="0"/>
              <a:t>m</a:t>
            </a:r>
            <a:r>
              <a:rPr lang="en-US" altLang="zh-CN" sz="2000" dirty="0" smtClean="0"/>
              <a:t>={</a:t>
            </a:r>
            <a:r>
              <a:rPr lang="en-US" altLang="zh-CN" sz="2000" dirty="0" err="1" smtClean="0"/>
              <a:t>kG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P</a:t>
            </a:r>
            <a:r>
              <a:rPr lang="en-US" altLang="zh-CN" sz="2000" baseline="-25000" dirty="0" err="1" smtClean="0"/>
              <a:t>m</a:t>
            </a:r>
            <a:r>
              <a:rPr lang="en-US" altLang="zh-CN" sz="2000" dirty="0" err="1" smtClean="0"/>
              <a:t>+kP</a:t>
            </a:r>
            <a:r>
              <a:rPr lang="en-US" altLang="zh-CN" sz="2000" baseline="-25000" dirty="0" err="1" smtClean="0"/>
              <a:t>B</a:t>
            </a:r>
            <a:r>
              <a:rPr lang="en-US" altLang="zh-CN" sz="2000" dirty="0" smtClean="0"/>
              <a:t>}={(676,558),(385,328)}</a:t>
            </a:r>
          </a:p>
          <a:p>
            <a:endParaRPr lang="zh-CN" altLang="en-US" sz="2400" dirty="0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消息映射算法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/>
          <a:lstStyle/>
          <a:p>
            <a:r>
              <a:rPr lang="zh-CN" altLang="en-US" dirty="0" smtClean="0"/>
              <a:t>有多种方法，下面给出一例：</a:t>
            </a:r>
            <a:endParaRPr lang="en-US" dirty="0" smtClean="0"/>
          </a:p>
          <a:p>
            <a:r>
              <a:rPr lang="zh-CN" altLang="en-US" dirty="0" smtClean="0"/>
              <a:t>编码：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将域</a:t>
            </a:r>
            <a:r>
              <a:rPr lang="en-US" altLang="zh-CN" dirty="0" smtClean="0"/>
              <a:t>p</a:t>
            </a:r>
            <a:r>
              <a:rPr lang="zh-CN" altLang="en-US" dirty="0" smtClean="0"/>
              <a:t>划分为长</a:t>
            </a:r>
            <a:r>
              <a:rPr lang="en-US" altLang="zh-CN" dirty="0" smtClean="0"/>
              <a:t>256</a:t>
            </a:r>
            <a:r>
              <a:rPr lang="zh-CN" altLang="en-US" dirty="0" smtClean="0"/>
              <a:t>的小段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对明文进行分组：使得每个分组</a:t>
            </a:r>
            <a:r>
              <a:rPr lang="en-US" altLang="zh-CN" dirty="0" smtClean="0"/>
              <a:t>0 ≤ m ≤ 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</a:t>
            </a:r>
            <a:r>
              <a:rPr lang="en-US" altLang="zh-CN" dirty="0" smtClean="0"/>
              <a:t>p/256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对明文分组进行编码，使之成为由域参数给出的椭圆曲线上的点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256m≤x&lt;256(m+1)</a:t>
            </a:r>
            <a:r>
              <a:rPr lang="zh-CN" altLang="en-US" dirty="0" smtClean="0"/>
              <a:t>中找到一个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，使得椭圆曲线方程有解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一般地，对所有的满足</a:t>
            </a:r>
            <a:r>
              <a:rPr lang="en-US" altLang="zh-CN" dirty="0" smtClean="0"/>
              <a:t>256m≤x&lt;256(</a:t>
            </a:r>
            <a:r>
              <a:rPr lang="en-US" altLang="zh-CN" dirty="0" err="1" smtClean="0"/>
              <a:t>m+l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，椭圆曲线方程都无解的概率是很小的。从而可以完成编码。</a:t>
            </a:r>
            <a:endParaRPr lang="en-US" altLang="zh-CN" dirty="0" smtClean="0"/>
          </a:p>
          <a:p>
            <a:r>
              <a:rPr lang="zh-CN" altLang="en-US" dirty="0" smtClean="0"/>
              <a:t>解码：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若解密横坐标落在</a:t>
            </a:r>
            <a:r>
              <a:rPr lang="en-US" altLang="zh-CN" dirty="0" smtClean="0"/>
              <a:t>256m≤x&lt;256(m+1)</a:t>
            </a:r>
            <a:r>
              <a:rPr lang="zh-CN" altLang="en-US" dirty="0" smtClean="0"/>
              <a:t>中，则解码为</a:t>
            </a:r>
            <a:r>
              <a:rPr lang="en-US" altLang="zh-CN" dirty="0" smtClean="0"/>
              <a:t>m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Menozes</a:t>
            </a:r>
            <a:r>
              <a:rPr lang="en-US" altLang="zh-CN" dirty="0" smtClean="0"/>
              <a:t>-Vanstone</a:t>
            </a:r>
            <a:r>
              <a:rPr lang="zh-CN" altLang="en-US" dirty="0" smtClean="0"/>
              <a:t>椭圆曲线密码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199856"/>
          </a:xfrm>
        </p:spPr>
        <p:txBody>
          <a:bodyPr/>
          <a:lstStyle/>
          <a:p>
            <a:r>
              <a:rPr lang="zh-CN" altLang="en-US" dirty="0" smtClean="0"/>
              <a:t>令</a:t>
            </a:r>
            <a:r>
              <a:rPr lang="en-US" altLang="zh-CN" dirty="0" smtClean="0"/>
              <a:t>E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GF(p)</a:t>
            </a:r>
            <a:r>
              <a:rPr lang="zh-CN" altLang="en-US" dirty="0" smtClean="0"/>
              <a:t>上的椭圆曲线，点数为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。选取基点</a:t>
            </a:r>
            <a:r>
              <a:rPr lang="en-US" altLang="zh-CN" dirty="0" smtClean="0"/>
              <a:t>G</a:t>
            </a:r>
          </a:p>
          <a:p>
            <a:r>
              <a:rPr lang="zh-CN" altLang="en-US" dirty="0" smtClean="0"/>
              <a:t>私钥：</a:t>
            </a:r>
            <a:r>
              <a:rPr lang="en-US" altLang="zh-CN" dirty="0" smtClean="0"/>
              <a:t>e&lt;N</a:t>
            </a:r>
          </a:p>
          <a:p>
            <a:r>
              <a:rPr lang="zh-CN" altLang="en-US" dirty="0" smtClean="0"/>
              <a:t>公钥：</a:t>
            </a:r>
            <a:r>
              <a:rPr lang="en-US" altLang="zh-CN" dirty="0" smtClean="0"/>
              <a:t>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GF(p)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Q=</a:t>
            </a:r>
            <a:r>
              <a:rPr lang="en-US" altLang="zh-CN" dirty="0" err="1" smtClean="0"/>
              <a:t>eG</a:t>
            </a:r>
            <a:endParaRPr lang="en-US" altLang="zh-CN" dirty="0" smtClean="0"/>
          </a:p>
          <a:p>
            <a:r>
              <a:rPr lang="zh-CN" altLang="en-US" dirty="0" smtClean="0"/>
              <a:t>加密：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明文</a:t>
            </a:r>
            <a:r>
              <a:rPr lang="en-US" altLang="zh-CN" dirty="0" smtClean="0"/>
              <a:t>m=(x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&lt;p</a:t>
            </a:r>
          </a:p>
          <a:p>
            <a:pPr lvl="1"/>
            <a:r>
              <a:rPr lang="zh-CN" altLang="en-US" dirty="0" smtClean="0"/>
              <a:t>任取</a:t>
            </a:r>
            <a:r>
              <a:rPr lang="en-US" altLang="zh-CN" dirty="0" smtClean="0"/>
              <a:t>v&lt;N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vQ</a:t>
            </a:r>
            <a:r>
              <a:rPr lang="en-US" altLang="zh-CN" dirty="0" smtClean="0"/>
              <a:t>=(c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密文</a:t>
            </a:r>
            <a:r>
              <a:rPr lang="en-US" altLang="zh-CN" dirty="0" smtClean="0"/>
              <a:t>(y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vG</a:t>
            </a:r>
            <a:r>
              <a:rPr lang="en-US" altLang="zh-CN" dirty="0" smtClean="0"/>
              <a:t>, 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=c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 p, 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mod p</a:t>
            </a:r>
          </a:p>
          <a:p>
            <a:r>
              <a:rPr lang="zh-CN" altLang="en-US" dirty="0" smtClean="0"/>
              <a:t>解密：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用私钥</a:t>
            </a:r>
            <a:r>
              <a:rPr lang="en-US" altLang="zh-CN" dirty="0" smtClean="0"/>
              <a:t>e</a:t>
            </a:r>
            <a:r>
              <a:rPr lang="zh-CN" altLang="en-US" dirty="0" smtClean="0"/>
              <a:t>计算：</a:t>
            </a:r>
            <a:r>
              <a:rPr lang="en-US" altLang="zh-CN" dirty="0" smtClean="0"/>
              <a:t>ey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evG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vQ</a:t>
            </a:r>
            <a:r>
              <a:rPr lang="en-US" altLang="zh-CN" dirty="0" smtClean="0"/>
              <a:t>=(c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m=(x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)=(y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mod p, 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p)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5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Massey-</a:t>
            </a:r>
            <a:r>
              <a:rPr lang="en-US" altLang="zh-CN" dirty="0" err="1" smtClean="0"/>
              <a:t>Omura</a:t>
            </a:r>
            <a:r>
              <a:rPr lang="zh-CN" altLang="en-US" dirty="0" smtClean="0"/>
              <a:t>公钥体制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不需要交换公钥。</a:t>
            </a:r>
            <a:endParaRPr lang="en-US" altLang="zh-CN" dirty="0" smtClean="0"/>
          </a:p>
          <a:p>
            <a:r>
              <a:rPr lang="en-US" altLang="zh-CN" dirty="0" smtClean="0"/>
              <a:t>GF(q)</a:t>
            </a:r>
            <a:r>
              <a:rPr lang="zh-CN" altLang="en-US" dirty="0" smtClean="0"/>
              <a:t>上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</a:t>
            </a:r>
            <a:r>
              <a:rPr lang="en-US" altLang="zh-CN" dirty="0" smtClean="0"/>
              <a:t>A </a:t>
            </a:r>
            <a:r>
              <a:rPr lang="zh-CN" altLang="en-US" dirty="0" smtClean="0"/>
              <a:t>加密、解密密钥：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A</a:t>
            </a:r>
            <a:endParaRPr lang="en-US" altLang="zh-CN" baseline="-25000" dirty="0" smtClean="0"/>
          </a:p>
          <a:p>
            <a:pPr lvl="1">
              <a:buNone/>
            </a:pPr>
            <a:r>
              <a:rPr lang="en-US" altLang="zh-CN" baseline="-25000" dirty="0" smtClean="0"/>
              <a:t>	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(e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,q-1)=1,    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A</a:t>
            </a:r>
            <a:r>
              <a:rPr lang="en-US" altLang="zh-CN" baseline="-25000" dirty="0" smtClean="0"/>
              <a:t>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 =1 mod (q-1)</a:t>
            </a:r>
          </a:p>
          <a:p>
            <a:pPr lvl="1"/>
            <a:r>
              <a:rPr lang="zh-CN" altLang="en-US" dirty="0" smtClean="0"/>
              <a:t>用户</a:t>
            </a:r>
            <a:r>
              <a:rPr lang="en-US" altLang="zh-CN" dirty="0" smtClean="0"/>
              <a:t>B </a:t>
            </a:r>
            <a:r>
              <a:rPr lang="zh-CN" altLang="en-US" dirty="0" smtClean="0"/>
              <a:t>加密、解密密钥：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B</a:t>
            </a:r>
            <a:r>
              <a:rPr lang="en-US" altLang="zh-CN" dirty="0" smtClean="0"/>
              <a:t>, d</a:t>
            </a:r>
            <a:r>
              <a:rPr lang="en-US" altLang="zh-CN" baseline="-25000" dirty="0" smtClean="0"/>
              <a:t>B</a:t>
            </a:r>
          </a:p>
          <a:p>
            <a:pPr lvl="1">
              <a:buNone/>
            </a:pPr>
            <a:r>
              <a:rPr lang="en-US" altLang="zh-CN" baseline="-25000" dirty="0" smtClean="0"/>
              <a:t>	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(e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,q-1)=1,    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B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=1 mod (q-1)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将消息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发送给</a:t>
            </a:r>
            <a:r>
              <a:rPr lang="en-US" altLang="zh-CN" dirty="0" smtClean="0"/>
              <a:t>B</a:t>
            </a:r>
          </a:p>
          <a:p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196971" y="4277159"/>
            <a:ext cx="5418855" cy="2176177"/>
            <a:chOff x="2164252" y="3857628"/>
            <a:chExt cx="5418855" cy="2176177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2786050" y="4357694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786050" y="5429264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rot="10800000">
              <a:off x="2786050" y="4856171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2164252" y="4572008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29322" y="4610409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29058" y="3857628"/>
              <a:ext cx="6864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786182" y="4429132"/>
              <a:ext cx="9300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86116" y="4929198"/>
              <a:ext cx="22140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d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= 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57818" y="5572140"/>
              <a:ext cx="22252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B: 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1600" baseline="30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</a:t>
              </a:r>
              <a:r>
                <a:rPr lang="en-US" altLang="zh-CN" sz="24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d</a:t>
              </a:r>
              <a:r>
                <a:rPr lang="en-US" altLang="zh-CN" sz="16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= m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67</a:t>
            </a:fld>
            <a:endParaRPr lang="en-US" altLang="zh-CN" dirty="0"/>
          </a:p>
        </p:txBody>
      </p:sp>
      <p:sp>
        <p:nvSpPr>
          <p:cNvPr id="28" name="流程图: 合并 2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Massey-</a:t>
            </a:r>
            <a:r>
              <a:rPr lang="en-US" altLang="zh-CN" dirty="0" err="1" smtClean="0"/>
              <a:t>Omura</a:t>
            </a:r>
            <a:r>
              <a:rPr lang="zh-CN" altLang="en-US" dirty="0" smtClean="0"/>
              <a:t>在</a:t>
            </a:r>
            <a:r>
              <a:rPr lang="zh-CN" altLang="en-US" sz="4800" dirty="0" smtClean="0"/>
              <a:t>椭圆曲线上实现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zh-CN" altLang="en-US" dirty="0" smtClean="0"/>
              <a:t>编码为椭圆曲线上的点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</a:p>
          <a:p>
            <a:r>
              <a:rPr lang="en-US" altLang="zh-CN" dirty="0" smtClean="0"/>
              <a:t>N: </a:t>
            </a:r>
            <a:r>
              <a:rPr lang="zh-CN" altLang="en-US" dirty="0" smtClean="0"/>
              <a:t>椭圆曲线上的点数</a:t>
            </a:r>
          </a:p>
          <a:p>
            <a:r>
              <a:rPr lang="zh-CN" altLang="en-US" dirty="0" smtClean="0"/>
              <a:t>用户随机选择</a:t>
            </a:r>
            <a:r>
              <a:rPr lang="en-US" altLang="zh-CN" dirty="0" smtClean="0"/>
              <a:t>e: 1&lt;e&lt;N, 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(e, N)=1,  </a:t>
            </a:r>
            <a:r>
              <a:rPr lang="en-US" altLang="zh-CN" dirty="0" err="1" smtClean="0"/>
              <a:t>ed</a:t>
            </a:r>
            <a:r>
              <a:rPr lang="en-US" altLang="zh-CN" dirty="0" smtClean="0"/>
              <a:t>=1 mod N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将消息</a:t>
            </a:r>
            <a:r>
              <a:rPr lang="en-US" altLang="zh-CN" dirty="0" smtClean="0"/>
              <a:t>m</a:t>
            </a:r>
            <a:r>
              <a:rPr lang="zh-CN" altLang="en-US" dirty="0" smtClean="0"/>
              <a:t>发送给</a:t>
            </a:r>
            <a:r>
              <a:rPr lang="en-US" altLang="zh-CN" dirty="0" smtClean="0"/>
              <a:t>B</a:t>
            </a:r>
            <a:r>
              <a:rPr lang="zh-CN" altLang="en-US" dirty="0" smtClean="0"/>
              <a:t>：</a:t>
            </a:r>
          </a:p>
          <a:p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979712" y="3773103"/>
            <a:ext cx="5465342" cy="2176177"/>
            <a:chOff x="2143108" y="3571876"/>
            <a:chExt cx="5465342" cy="2176177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2764906" y="4071942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2764906" y="5143512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rot="10800000">
              <a:off x="2764906" y="4570419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43108" y="4286256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908178" y="4324657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07914" y="3571876"/>
              <a:ext cx="8835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endPara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36674" y="5286388"/>
              <a:ext cx="2271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B:d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)=P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endParaRPr lang="zh-CN" altLang="en-US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786182" y="4071942"/>
              <a:ext cx="11865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endPara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000364" y="4643446"/>
              <a:ext cx="2643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d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)=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e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endParaRPr lang="zh-CN" altLang="en-US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68</a:t>
            </a:fld>
            <a:endParaRPr lang="en-US" altLang="zh-CN" dirty="0"/>
          </a:p>
        </p:txBody>
      </p:sp>
      <p:sp>
        <p:nvSpPr>
          <p:cNvPr id="24" name="流程图: 合并 23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ECC</a:t>
            </a:r>
            <a:r>
              <a:rPr lang="zh-CN" altLang="en-US" dirty="0" smtClean="0"/>
              <a:t>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建立在椭圆曲线对数难题上</a:t>
            </a:r>
            <a:endParaRPr lang="en-US" altLang="zh-CN" dirty="0" smtClean="0"/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“</a:t>
            </a:r>
            <a:r>
              <a:rPr lang="en-US" altLang="zh-CN" dirty="0" smtClean="0"/>
              <a:t>Pollard rho</a:t>
            </a:r>
            <a:r>
              <a:rPr lang="zh-CN" altLang="en-US" dirty="0" smtClean="0"/>
              <a:t>方法”是目前最快的方法</a:t>
            </a:r>
            <a:endParaRPr lang="en-US" altLang="zh-CN" dirty="0" smtClean="0"/>
          </a:p>
          <a:p>
            <a:pPr lvl="1"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同等密码强度下，所需密钥量和计算量都小于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同等密钥长度下，计算量与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相当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69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非对称密码体制的基本特点</a:t>
            </a:r>
          </a:p>
          <a:p>
            <a:pPr lvl="1"/>
            <a:r>
              <a:rPr lang="zh-CN" altLang="en-US" dirty="0" smtClean="0"/>
              <a:t>加密能力与解密能力是分开的</a:t>
            </a:r>
            <a:endParaRPr lang="en-US" altLang="zh-CN" dirty="0" smtClean="0"/>
          </a:p>
          <a:p>
            <a:pPr lvl="2"/>
            <a:r>
              <a:rPr lang="zh-CN" altLang="en-US" dirty="0"/>
              <a:t>从密码算法和加密密钥来确定解密密钥在计算上是不可行的</a:t>
            </a:r>
          </a:p>
          <a:p>
            <a:pPr lvl="2"/>
            <a:r>
              <a:rPr lang="zh-CN" altLang="en-US" dirty="0"/>
              <a:t>两个密钥的任何一个都可用来加密，另一个用来</a:t>
            </a:r>
            <a:r>
              <a:rPr lang="zh-CN" altLang="en-US" dirty="0" smtClean="0"/>
              <a:t>解密。如何使用，取决于需求</a:t>
            </a:r>
          </a:p>
          <a:p>
            <a:pPr lvl="1"/>
            <a:r>
              <a:rPr lang="zh-CN" altLang="en-US" dirty="0" smtClean="0"/>
              <a:t>密钥分发简单</a:t>
            </a:r>
          </a:p>
          <a:p>
            <a:pPr lvl="1"/>
            <a:r>
              <a:rPr lang="zh-CN" altLang="en-US" dirty="0" smtClean="0"/>
              <a:t>需要保存的密钥量大大减少，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个用户只需要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个密钥</a:t>
            </a:r>
          </a:p>
          <a:p>
            <a:pPr lvl="1"/>
            <a:r>
              <a:rPr lang="zh-CN" altLang="en-US" dirty="0" smtClean="0"/>
              <a:t>可满足不相识的人之间保密通信</a:t>
            </a:r>
          </a:p>
          <a:p>
            <a:pPr lvl="1"/>
            <a:r>
              <a:rPr lang="zh-CN" altLang="en-US" dirty="0" smtClean="0"/>
              <a:t>可以实现数字签名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1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第四节 其它公钥密码体制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C3F5E-09DE-47CB-B45C-8870030737BE}" type="slidenum">
              <a:rPr lang="zh-CN" altLang="en-US" smtClean="0"/>
              <a:pPr>
                <a:defRPr/>
              </a:pPr>
              <a:t>70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104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一、</a:t>
            </a:r>
            <a:r>
              <a:rPr lang="en-US" altLang="zh-CN" dirty="0" smtClean="0"/>
              <a:t>Rabin</a:t>
            </a:r>
            <a:r>
              <a:rPr lang="zh-CN" altLang="en-US" dirty="0" smtClean="0"/>
              <a:t>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人们相信破译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密码和大数分解问题同等困难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但这种等价性没有严格的证明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Rabin</a:t>
            </a:r>
            <a:r>
              <a:rPr lang="zh-CN" altLang="en-US" dirty="0" smtClean="0"/>
              <a:t>密码是第一个证明了的安全公钥加密方案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破译它和大数分解问题同等困难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8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密钥生成：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随机生成两个不同但大小相近的大素数</a:t>
            </a:r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n=</a:t>
            </a:r>
            <a:r>
              <a:rPr lang="en-US" altLang="zh-CN" dirty="0" err="1" smtClean="0"/>
              <a:t>pq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公钥为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，私钥为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p,q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加密：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加密消息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将消息分组表示成</a:t>
            </a:r>
            <a:r>
              <a:rPr lang="en-US" altLang="zh-CN" dirty="0" smtClean="0"/>
              <a:t>{0,1,…,n-1}</a:t>
            </a:r>
            <a:r>
              <a:rPr lang="zh-CN" altLang="en-US" dirty="0" smtClean="0"/>
              <a:t>中的整数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的公钥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c=m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 mod n</a:t>
            </a:r>
            <a:r>
              <a:rPr lang="zh-CN" altLang="en-US" dirty="0" smtClean="0"/>
              <a:t>作为密文</a:t>
            </a:r>
            <a:endParaRPr lang="en-US" altLang="zh-CN" dirty="0" smtClean="0"/>
          </a:p>
          <a:p>
            <a:r>
              <a:rPr lang="zh-CN" altLang="en-US" dirty="0" smtClean="0"/>
              <a:t>解密：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求解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的四个平方根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从四个平方根中选取正确的一个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安全性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的因子分解问题和计算模</a:t>
            </a:r>
            <a:r>
              <a:rPr lang="en-US" altLang="zh-CN" dirty="0"/>
              <a:t>n</a:t>
            </a:r>
            <a:r>
              <a:rPr lang="zh-CN" altLang="en-US" dirty="0"/>
              <a:t>的平方根在计算上是等价的，因此破译</a:t>
            </a:r>
            <a:r>
              <a:rPr lang="en-US" altLang="zh-CN" dirty="0"/>
              <a:t>Rabin</a:t>
            </a:r>
            <a:r>
              <a:rPr lang="zh-CN" altLang="en-US" dirty="0"/>
              <a:t>算法与大数分解是同等困难的</a:t>
            </a:r>
            <a:endParaRPr lang="en-US" altLang="zh-CN" dirty="0"/>
          </a:p>
          <a:p>
            <a:pPr lvl="1"/>
            <a:r>
              <a:rPr lang="zh-CN" altLang="en-US" dirty="0"/>
              <a:t>不能抵抗选择密文攻击，理由同“不经意传输”</a:t>
            </a:r>
            <a:endParaRPr lang="en-US" altLang="zh-CN" dirty="0"/>
          </a:p>
          <a:p>
            <a:pPr lvl="2"/>
            <a:r>
              <a:rPr lang="zh-CN" altLang="en-US" dirty="0"/>
              <a:t>敌手随机选择</a:t>
            </a:r>
            <a:r>
              <a:rPr lang="en-US" altLang="zh-CN" dirty="0"/>
              <a:t>x</a:t>
            </a:r>
            <a:r>
              <a:rPr lang="zh-CN" altLang="en-US" dirty="0"/>
              <a:t>，计算</a:t>
            </a:r>
            <a:r>
              <a:rPr lang="en-US" altLang="zh-CN" dirty="0"/>
              <a:t>c=x</a:t>
            </a:r>
            <a:r>
              <a:rPr lang="en-US" altLang="zh-CN" baseline="30000" dirty="0"/>
              <a:t>2</a:t>
            </a:r>
            <a:r>
              <a:rPr lang="en-US" altLang="zh-CN" dirty="0"/>
              <a:t> mod n</a:t>
            </a:r>
            <a:r>
              <a:rPr lang="zh-CN" altLang="en-US" dirty="0"/>
              <a:t>。提交</a:t>
            </a:r>
            <a:r>
              <a:rPr lang="en-US" altLang="zh-CN" dirty="0"/>
              <a:t>c</a:t>
            </a:r>
            <a:r>
              <a:rPr lang="zh-CN" altLang="en-US" dirty="0"/>
              <a:t>去正常解密，得到明文</a:t>
            </a:r>
            <a:r>
              <a:rPr lang="en-US" altLang="zh-CN" dirty="0"/>
              <a:t>y</a:t>
            </a:r>
            <a:r>
              <a:rPr lang="zh-CN" altLang="en-US" dirty="0"/>
              <a:t>。此时有</a:t>
            </a:r>
            <a:r>
              <a:rPr lang="en-US" altLang="zh-CN" dirty="0"/>
              <a:t>1/2</a:t>
            </a:r>
            <a:r>
              <a:rPr lang="zh-CN" altLang="en-US" dirty="0"/>
              <a:t>的几率使得</a:t>
            </a:r>
            <a:r>
              <a:rPr lang="en-US" altLang="zh-CN" dirty="0" err="1"/>
              <a:t>gcd</a:t>
            </a:r>
            <a:r>
              <a:rPr lang="en-US" altLang="zh-CN" dirty="0"/>
              <a:t>(</a:t>
            </a:r>
            <a:r>
              <a:rPr lang="en-US" altLang="zh-CN" dirty="0" err="1"/>
              <a:t>x+y,n</a:t>
            </a:r>
            <a:r>
              <a:rPr lang="en-US" altLang="zh-CN" dirty="0"/>
              <a:t>)</a:t>
            </a:r>
            <a:r>
              <a:rPr lang="zh-CN" altLang="en-US" dirty="0"/>
              <a:t>就是</a:t>
            </a:r>
            <a:r>
              <a:rPr lang="en-US" altLang="zh-CN" dirty="0"/>
              <a:t>n</a:t>
            </a:r>
            <a:r>
              <a:rPr lang="zh-CN" altLang="en-US" dirty="0"/>
              <a:t>的一个素因子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讨论：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模</a:t>
            </a:r>
            <a:r>
              <a:rPr lang="en-US" altLang="zh-CN" dirty="0" smtClean="0"/>
              <a:t>4</a:t>
            </a:r>
            <a:r>
              <a:rPr lang="zh-CN" altLang="en-US" dirty="0" smtClean="0"/>
              <a:t>余</a:t>
            </a:r>
            <a:r>
              <a:rPr lang="en-US" altLang="zh-CN" dirty="0" smtClean="0"/>
              <a:t>3</a:t>
            </a:r>
            <a:r>
              <a:rPr lang="zh-CN" altLang="en-US" dirty="0" smtClean="0"/>
              <a:t>时，利于求解平方根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加密前一般在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中嵌入冗余，据此从四个解中选择正确的解。若四个解中均无特定冗余，则拒绝返回答案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使用冗余方案时的安全性：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若敌手在生成的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中嵌入了冗余，则解密器会以极大的概率返回</a:t>
            </a:r>
            <a:r>
              <a:rPr lang="en-US" altLang="zh-CN" dirty="0" smtClean="0"/>
              <a:t>x</a:t>
            </a:r>
            <a:r>
              <a:rPr lang="zh-CN" altLang="en-US" dirty="0" smtClean="0"/>
              <a:t>（其它三个平方根不大可能也碰巧具有该冗余）。此时破译攻击失败；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若敌手在生成的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中不嵌入冗余，则解密器会以极大的概率拒绝接受密文。此时破译攻击失败。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可以抵抗选择密文攻击。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74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二、</a:t>
            </a:r>
            <a:r>
              <a:rPr lang="en-US" altLang="zh-CN" dirty="0" err="1" smtClean="0"/>
              <a:t>ElGamal</a:t>
            </a:r>
            <a:r>
              <a:rPr lang="zh-CN" altLang="en-US" dirty="0" smtClean="0"/>
              <a:t>密码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ElGamal</a:t>
            </a:r>
            <a:r>
              <a:rPr lang="zh-CN" altLang="en-US" dirty="0" smtClean="0"/>
              <a:t>密码属于离散对数密码体制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安全性基于</a:t>
            </a:r>
            <a:r>
              <a:rPr lang="en-US" altLang="zh-CN" dirty="0" smtClean="0"/>
              <a:t>DLP</a:t>
            </a:r>
            <a:r>
              <a:rPr lang="zh-CN" altLang="en-US" dirty="0" smtClean="0"/>
              <a:t>问题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离散对数密码例：</a:t>
            </a:r>
            <a:r>
              <a:rPr lang="en-US" altLang="zh-CN" dirty="0" err="1" smtClean="0"/>
              <a:t>Pohlig</a:t>
            </a:r>
            <a:r>
              <a:rPr lang="en-US" altLang="zh-CN" dirty="0" smtClean="0"/>
              <a:t>-Hellman Scheme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加密：</a:t>
            </a:r>
            <a:r>
              <a:rPr lang="en-US" altLang="zh-CN" dirty="0" smtClean="0"/>
              <a:t>C = M</a:t>
            </a:r>
            <a:r>
              <a:rPr lang="en-US" altLang="zh-CN" baseline="30000" dirty="0" smtClean="0"/>
              <a:t>e</a:t>
            </a:r>
            <a:r>
              <a:rPr lang="en-US" altLang="zh-CN" dirty="0" smtClean="0"/>
              <a:t> mod P</a:t>
            </a:r>
          </a:p>
          <a:p>
            <a:pPr lvl="1"/>
            <a:r>
              <a:rPr lang="zh-CN" altLang="en-US" dirty="0" smtClean="0"/>
              <a:t>解密：</a:t>
            </a:r>
            <a:r>
              <a:rPr lang="en-US" altLang="zh-CN" dirty="0" smtClean="0"/>
              <a:t>M = </a:t>
            </a:r>
            <a:r>
              <a:rPr lang="en-US" altLang="zh-CN" dirty="0" err="1" smtClean="0"/>
              <a:t>C</a:t>
            </a:r>
            <a:r>
              <a:rPr lang="en-US" altLang="zh-CN" baseline="30000" dirty="0" err="1" smtClean="0"/>
              <a:t>d</a:t>
            </a:r>
            <a:r>
              <a:rPr lang="en-US" altLang="zh-CN" dirty="0" smtClean="0"/>
              <a:t> = (M</a:t>
            </a:r>
            <a:r>
              <a:rPr lang="en-US" altLang="zh-CN" baseline="30000" dirty="0" smtClean="0"/>
              <a:t>e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mod P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err="1" smtClean="0"/>
              <a:t>ed</a:t>
            </a:r>
            <a:r>
              <a:rPr lang="en-US" altLang="zh-CN" dirty="0" smtClean="0"/>
              <a:t> mod 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/>
              <a:t>(P)</a:t>
            </a:r>
            <a:r>
              <a:rPr lang="zh-CN" altLang="en-US" dirty="0" smtClean="0"/>
              <a:t> </a:t>
            </a:r>
            <a:r>
              <a:rPr lang="en-US" altLang="zh-CN" dirty="0" smtClean="0"/>
              <a:t>= 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>
                <a:cs typeface="Arial Unicode MS" pitchFamily="34" charset="-122"/>
              </a:rPr>
              <a:t>为大素数，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>
                <a:cs typeface="Arial Unicode MS" pitchFamily="34" charset="-122"/>
              </a:rPr>
              <a:t>(P)</a:t>
            </a:r>
            <a:r>
              <a:rPr lang="zh-CN" altLang="en-US" dirty="0" smtClean="0">
                <a:cs typeface="Arial Unicode MS" pitchFamily="34" charset="-122"/>
              </a:rPr>
              <a:t>为欧拉函数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因为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是素数，</a:t>
            </a:r>
            <a:r>
              <a:rPr lang="el-GR" altLang="zh-CN" dirty="0" smtClean="0">
                <a:cs typeface="Times New Roman"/>
              </a:rPr>
              <a:t>Φ</a:t>
            </a:r>
            <a:r>
              <a:rPr lang="en-US" altLang="zh-CN" dirty="0" smtClean="0"/>
              <a:t>(P)</a:t>
            </a:r>
            <a:r>
              <a:rPr lang="zh-CN" altLang="en-US" dirty="0" smtClean="0"/>
              <a:t>容易获得，因此</a:t>
            </a:r>
            <a:r>
              <a:rPr lang="en-US" altLang="zh-CN" dirty="0" smtClean="0"/>
              <a:t>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都需要保密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显然，并非公开密钥密码</a:t>
            </a:r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75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ElGamal</a:t>
            </a:r>
            <a:r>
              <a:rPr lang="zh-CN" altLang="en-US" dirty="0" smtClean="0"/>
              <a:t>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共享大素数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，本原元素</a:t>
            </a:r>
            <a:r>
              <a:rPr lang="en-US" altLang="zh-CN" dirty="0" smtClean="0"/>
              <a:t>α</a:t>
            </a:r>
            <a:r>
              <a:rPr lang="zh-CN" altLang="en-US" dirty="0" smtClean="0"/>
              <a:t>，消息</a:t>
            </a:r>
            <a:r>
              <a:rPr lang="en-US" altLang="zh-CN" dirty="0" smtClean="0"/>
              <a:t>0≤m≤P-1</a:t>
            </a:r>
            <a:endParaRPr lang="zh-CN" altLang="en-US" dirty="0" smtClean="0"/>
          </a:p>
          <a:p>
            <a:r>
              <a:rPr lang="zh-CN" altLang="en-US" dirty="0" smtClean="0"/>
              <a:t>加密：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k∈(1, P-1)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的作用其实即为私钥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访问公共区域获取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α</a:t>
            </a:r>
            <a:r>
              <a:rPr lang="en-US" altLang="zh-CN" baseline="36000" dirty="0" err="1" smtClean="0"/>
              <a:t>x</a:t>
            </a:r>
            <a:r>
              <a:rPr lang="en-US" altLang="zh-CN" baseline="10000" dirty="0" err="1" smtClean="0"/>
              <a:t>B</a:t>
            </a:r>
            <a:r>
              <a:rPr lang="en-US" altLang="zh-CN" dirty="0" smtClean="0"/>
              <a:t> mod P</a:t>
            </a:r>
            <a:r>
              <a:rPr lang="zh-CN" altLang="en-US" dirty="0" smtClean="0"/>
              <a:t>。计算：</a:t>
            </a:r>
          </a:p>
          <a:p>
            <a:pPr lvl="1">
              <a:buNone/>
            </a:pPr>
            <a:r>
              <a:rPr lang="en-US" altLang="zh-CN" dirty="0" smtClean="0"/>
              <a:t>		K = (Y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k</a:t>
            </a:r>
            <a:r>
              <a:rPr lang="en-US" altLang="zh-CN" dirty="0" smtClean="0"/>
              <a:t> mod P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K = </a:t>
            </a:r>
            <a:r>
              <a:rPr lang="en-US" altLang="zh-CN" dirty="0" err="1" smtClean="0"/>
              <a:t>α</a:t>
            </a:r>
            <a:r>
              <a:rPr lang="en-US" altLang="zh-CN" baseline="36000" dirty="0" err="1" smtClean="0"/>
              <a:t>x</a:t>
            </a:r>
            <a:r>
              <a:rPr lang="en-US" altLang="zh-CN" baseline="10000" dirty="0" err="1" smtClean="0"/>
              <a:t>B</a:t>
            </a:r>
            <a:r>
              <a:rPr lang="en-US" altLang="zh-CN" baseline="30000" dirty="0" err="1" smtClean="0"/>
              <a:t>k</a:t>
            </a:r>
            <a:r>
              <a:rPr lang="en-US" altLang="zh-CN" dirty="0" smtClean="0"/>
              <a:t> mod P</a:t>
            </a:r>
          </a:p>
          <a:p>
            <a:pPr lvl="1">
              <a:buNone/>
            </a:pPr>
            <a:r>
              <a:rPr lang="en-US" altLang="zh-CN" dirty="0" smtClean="0"/>
              <a:t>		c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α</a:t>
            </a:r>
            <a:r>
              <a:rPr lang="en-US" altLang="zh-CN" baseline="30000" dirty="0" err="1" smtClean="0"/>
              <a:t>k</a:t>
            </a:r>
            <a:r>
              <a:rPr lang="en-US" altLang="zh-CN" baseline="30000" dirty="0" smtClean="0"/>
              <a:t> </a:t>
            </a:r>
            <a:r>
              <a:rPr lang="en-US" altLang="zh-CN" dirty="0" smtClean="0"/>
              <a:t>mod 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2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mK</a:t>
            </a:r>
            <a:r>
              <a:rPr lang="en-US" altLang="zh-CN" dirty="0" smtClean="0"/>
              <a:t> mod P</a:t>
            </a:r>
          </a:p>
          <a:p>
            <a:pPr lvl="1"/>
            <a:r>
              <a:rPr lang="zh-CN" altLang="en-US" dirty="0" smtClean="0"/>
              <a:t>密文即为 </a:t>
            </a:r>
            <a:r>
              <a:rPr lang="en-US" altLang="zh-CN" dirty="0" smtClean="0"/>
              <a:t>(c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解密：</a:t>
            </a:r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 smtClean="0"/>
              <a:t>首先恢复</a:t>
            </a:r>
            <a:r>
              <a:rPr lang="en-US" altLang="zh-CN" dirty="0" smtClean="0"/>
              <a:t>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K = c</a:t>
            </a:r>
            <a:r>
              <a:rPr lang="en-US" altLang="zh-CN" baseline="-25000" dirty="0" smtClean="0"/>
              <a:t>1</a:t>
            </a:r>
            <a:r>
              <a:rPr lang="en-US" altLang="zh-CN" baseline="36000" dirty="0" smtClean="0"/>
              <a:t>x</a:t>
            </a:r>
            <a:r>
              <a:rPr lang="en-US" altLang="zh-CN" baseline="10000" dirty="0" smtClean="0"/>
              <a:t>B</a:t>
            </a:r>
            <a:r>
              <a:rPr lang="en-US" altLang="zh-CN" dirty="0" smtClean="0"/>
              <a:t> mod P = </a:t>
            </a:r>
            <a:r>
              <a:rPr lang="en-US" altLang="zh-CN" dirty="0" err="1" smtClean="0"/>
              <a:t>α</a:t>
            </a:r>
            <a:r>
              <a:rPr lang="en-US" altLang="zh-CN" baseline="30000" dirty="0" err="1" smtClean="0"/>
              <a:t>k</a:t>
            </a:r>
            <a:r>
              <a:rPr lang="en-US" altLang="zh-CN" baseline="36000" dirty="0" err="1" smtClean="0"/>
              <a:t>x</a:t>
            </a:r>
            <a:r>
              <a:rPr lang="en-US" altLang="zh-CN" baseline="10000" dirty="0" err="1" smtClean="0"/>
              <a:t>B</a:t>
            </a:r>
            <a:r>
              <a:rPr lang="en-US" altLang="zh-CN" dirty="0" smtClean="0"/>
              <a:t> mod P</a:t>
            </a:r>
          </a:p>
          <a:p>
            <a:pPr lvl="1"/>
            <a:r>
              <a:rPr lang="zh-CN" altLang="en-US" dirty="0" smtClean="0"/>
              <a:t>然后恢复</a:t>
            </a:r>
            <a:r>
              <a:rPr lang="en-US" altLang="zh-CN" dirty="0" smtClean="0"/>
              <a:t>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 = 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/K mod P = 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K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P</a:t>
            </a:r>
            <a:endParaRPr lang="zh-CN" altLang="en-US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这里特别注意，</a:t>
            </a:r>
            <a:r>
              <a:rPr lang="en-US" altLang="zh-CN" dirty="0" smtClean="0">
                <a:solidFill>
                  <a:srgbClr val="FF0000"/>
                </a:solidFill>
              </a:rPr>
              <a:t>k</a:t>
            </a:r>
            <a:r>
              <a:rPr lang="zh-CN" altLang="en-US" dirty="0" smtClean="0">
                <a:solidFill>
                  <a:srgbClr val="FF0000"/>
                </a:solidFill>
              </a:rPr>
              <a:t>不能重复使用</a:t>
            </a:r>
            <a:r>
              <a:rPr lang="zh-CN" altLang="en-US" dirty="0" smtClean="0"/>
              <a:t>，如果</a:t>
            </a:r>
            <a:endParaRPr lang="zh-CN" altLang="sv-SE" dirty="0" smtClean="0"/>
          </a:p>
          <a:p>
            <a:pPr>
              <a:buNone/>
            </a:pPr>
            <a:r>
              <a:rPr lang="sv-SE" altLang="zh-CN" dirty="0" smtClean="0"/>
              <a:t>		(1) c</a:t>
            </a:r>
            <a:r>
              <a:rPr lang="sv-SE" altLang="zh-CN" baseline="-25000" dirty="0" smtClean="0"/>
              <a:t>1,1</a:t>
            </a:r>
            <a:r>
              <a:rPr lang="sv-SE" altLang="zh-CN" dirty="0" smtClean="0"/>
              <a:t> = </a:t>
            </a:r>
            <a:r>
              <a:rPr lang="en-US" altLang="zh-CN" dirty="0" smtClean="0"/>
              <a:t>α</a:t>
            </a:r>
            <a:r>
              <a:rPr lang="sv-SE" altLang="zh-CN" baseline="30000" dirty="0" smtClean="0"/>
              <a:t>k</a:t>
            </a:r>
            <a:r>
              <a:rPr lang="sv-SE" altLang="zh-CN" dirty="0" smtClean="0"/>
              <a:t> mod P	c</a:t>
            </a:r>
            <a:r>
              <a:rPr lang="sv-SE" altLang="zh-CN" baseline="-25000" dirty="0" smtClean="0"/>
              <a:t>2,1</a:t>
            </a:r>
            <a:r>
              <a:rPr lang="sv-SE" altLang="zh-CN" dirty="0" smtClean="0"/>
              <a:t> = m</a:t>
            </a:r>
            <a:r>
              <a:rPr lang="sv-SE" altLang="zh-CN" baseline="-25000" dirty="0" smtClean="0"/>
              <a:t>1</a:t>
            </a:r>
            <a:r>
              <a:rPr lang="sv-SE" altLang="zh-CN" dirty="0" smtClean="0"/>
              <a:t>K mod P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(2) c</a:t>
            </a:r>
            <a:r>
              <a:rPr lang="en-US" altLang="zh-CN" baseline="-25000" dirty="0" smtClean="0"/>
              <a:t>1,2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α</a:t>
            </a:r>
            <a:r>
              <a:rPr lang="en-US" altLang="zh-CN" baseline="30000" dirty="0" err="1" smtClean="0"/>
              <a:t>k</a:t>
            </a:r>
            <a:r>
              <a:rPr lang="en-US" altLang="zh-CN" dirty="0" smtClean="0"/>
              <a:t> mod P	c</a:t>
            </a:r>
            <a:r>
              <a:rPr lang="en-US" altLang="zh-CN" baseline="-25000" dirty="0" smtClean="0"/>
              <a:t>2,2</a:t>
            </a:r>
            <a:r>
              <a:rPr lang="en-US" altLang="zh-CN" dirty="0" smtClean="0"/>
              <a:t> = 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K mod P</a:t>
            </a:r>
          </a:p>
          <a:p>
            <a:pPr>
              <a:buNone/>
            </a:pPr>
            <a:r>
              <a:rPr lang="zh-CN" altLang="en-US" dirty="0" smtClean="0"/>
              <a:t> 得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/m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=c</a:t>
            </a:r>
            <a:r>
              <a:rPr lang="en-US" altLang="zh-CN" baseline="-25000" dirty="0" smtClean="0"/>
              <a:t>2,1</a:t>
            </a:r>
            <a:r>
              <a:rPr lang="en-US" altLang="zh-CN" dirty="0" smtClean="0"/>
              <a:t>/c</a:t>
            </a:r>
            <a:r>
              <a:rPr lang="en-US" altLang="zh-CN" baseline="-25000" dirty="0" smtClean="0"/>
              <a:t>2,2</a:t>
            </a:r>
            <a:r>
              <a:rPr lang="en-US" altLang="zh-CN" dirty="0" smtClean="0"/>
              <a:t> mod P</a:t>
            </a:r>
            <a:r>
              <a:rPr lang="zh-CN" altLang="en-US" dirty="0" smtClean="0"/>
              <a:t>。如果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已知，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即可算出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ElGamal</a:t>
            </a:r>
            <a:r>
              <a:rPr lang="zh-CN" altLang="en-US" dirty="0" smtClean="0"/>
              <a:t>密码体制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是概率密码体制，相同明文每次加密得到不同的密文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加密效率是</a:t>
            </a:r>
            <a:r>
              <a:rPr lang="en-US" altLang="zh-CN" dirty="0" smtClean="0"/>
              <a:t>50</a:t>
            </a:r>
            <a:r>
              <a:rPr lang="zh-CN" altLang="en-US" dirty="0" smtClean="0"/>
              <a:t>％，因为密文大小是明文的两倍。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破译难度</a:t>
            </a:r>
            <a:r>
              <a:rPr lang="zh-CN" altLang="en-US" dirty="0"/>
              <a:t>等价</a:t>
            </a:r>
            <a:r>
              <a:rPr lang="zh-CN" altLang="en-US" dirty="0" smtClean="0"/>
              <a:t>于离散对数</a:t>
            </a:r>
            <a:r>
              <a:rPr lang="zh-CN" altLang="en-US" dirty="0"/>
              <a:t>难题</a:t>
            </a:r>
            <a:endParaRPr lang="zh-CN" altLang="en-US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0DE2-023C-4447-B5E6-85BACFF8C054}" type="slidenum">
              <a:rPr lang="zh-CN" altLang="en-US" smtClean="0"/>
              <a:pPr/>
              <a:t>78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908720"/>
            <a:ext cx="8472487" cy="5449218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zh-CN" altLang="en-US" sz="2400" dirty="0" smtClean="0"/>
              <a:t>例：</a:t>
            </a:r>
            <a:r>
              <a:rPr lang="en-US" altLang="zh-CN" sz="2400" dirty="0" smtClean="0"/>
              <a:t>P=17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α=3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A</a:t>
            </a:r>
            <a:r>
              <a:rPr lang="en-US" altLang="zh-CN" sz="2400" dirty="0" smtClean="0"/>
              <a:t>=2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B</a:t>
            </a:r>
            <a:r>
              <a:rPr lang="en-US" altLang="zh-CN" sz="2400" dirty="0" smtClean="0"/>
              <a:t>=5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m=11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发送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B</a:t>
            </a:r>
          </a:p>
          <a:p>
            <a:r>
              <a:rPr lang="zh-CN" altLang="en-US" sz="2400" dirty="0" smtClean="0"/>
              <a:t>公钥计算：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000" dirty="0" smtClean="0"/>
              <a:t>Y</a:t>
            </a:r>
            <a:r>
              <a:rPr lang="en-US" altLang="zh-CN" sz="2000" baseline="-25000" dirty="0" smtClean="0"/>
              <a:t>B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α</a:t>
            </a:r>
            <a:r>
              <a:rPr lang="en-US" altLang="zh-CN" sz="2000" baseline="30000" dirty="0" err="1" smtClean="0"/>
              <a:t>x</a:t>
            </a:r>
            <a:r>
              <a:rPr lang="en-US" altLang="zh-CN" sz="2000" baseline="14000" dirty="0" err="1" smtClean="0"/>
              <a:t>B</a:t>
            </a:r>
            <a:r>
              <a:rPr lang="en-US" altLang="zh-CN" sz="2000" dirty="0" smtClean="0"/>
              <a:t> mod P = 3</a:t>
            </a:r>
            <a:r>
              <a:rPr lang="en-US" altLang="zh-CN" sz="2000" baseline="30000" dirty="0" smtClean="0"/>
              <a:t>5</a:t>
            </a:r>
            <a:r>
              <a:rPr lang="en-US" altLang="zh-CN" sz="2000" dirty="0" smtClean="0"/>
              <a:t> mod 17 = 5</a:t>
            </a:r>
          </a:p>
          <a:p>
            <a:r>
              <a:rPr lang="zh-CN" altLang="en-US" sz="2400" dirty="0" smtClean="0"/>
              <a:t>加密：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选择</a:t>
            </a:r>
            <a:r>
              <a:rPr lang="en-US" altLang="zh-CN" sz="2400" dirty="0" smtClean="0"/>
              <a:t>k = 7</a:t>
            </a:r>
          </a:p>
          <a:p>
            <a:pPr lvl="1">
              <a:buNone/>
            </a:pPr>
            <a:r>
              <a:rPr lang="en-US" altLang="zh-CN" sz="2000" dirty="0" smtClean="0"/>
              <a:t>K = (Y</a:t>
            </a:r>
            <a:r>
              <a:rPr lang="en-US" altLang="zh-CN" sz="2000" baseline="-25000" dirty="0" smtClean="0"/>
              <a:t>B</a:t>
            </a:r>
            <a:r>
              <a:rPr lang="en-US" altLang="zh-CN" sz="2000" dirty="0" smtClean="0"/>
              <a:t>)</a:t>
            </a:r>
            <a:r>
              <a:rPr lang="en-US" altLang="zh-CN" sz="2000" baseline="30000" dirty="0" smtClean="0"/>
              <a:t>k</a:t>
            </a:r>
            <a:r>
              <a:rPr lang="en-US" altLang="zh-CN" sz="2000" dirty="0" smtClean="0"/>
              <a:t> mod P = 5</a:t>
            </a:r>
            <a:r>
              <a:rPr lang="en-US" altLang="zh-CN" sz="2000" baseline="30000" dirty="0" smtClean="0"/>
              <a:t>7</a:t>
            </a:r>
            <a:r>
              <a:rPr lang="en-US" altLang="zh-CN" sz="2000" dirty="0" smtClean="0"/>
              <a:t> mod 17 = 10</a:t>
            </a:r>
          </a:p>
          <a:p>
            <a:pPr lvl="1">
              <a:buNone/>
            </a:pPr>
            <a:r>
              <a:rPr lang="en-US" altLang="zh-CN" sz="2000" dirty="0" smtClean="0"/>
              <a:t>c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α</a:t>
            </a:r>
            <a:r>
              <a:rPr lang="en-US" altLang="zh-CN" sz="2000" baseline="30000" dirty="0" err="1" smtClean="0"/>
              <a:t>k</a:t>
            </a:r>
            <a:r>
              <a:rPr lang="en-US" altLang="zh-CN" sz="2000" dirty="0" smtClean="0"/>
              <a:t> mod P = 3</a:t>
            </a:r>
            <a:r>
              <a:rPr lang="en-US" altLang="zh-CN" sz="2000" baseline="30000" dirty="0" smtClean="0"/>
              <a:t>7</a:t>
            </a:r>
            <a:r>
              <a:rPr lang="en-US" altLang="zh-CN" sz="2000" dirty="0" smtClean="0"/>
              <a:t> mod 17 = 11</a:t>
            </a:r>
          </a:p>
          <a:p>
            <a:pPr lvl="1">
              <a:buNone/>
            </a:pPr>
            <a:r>
              <a:rPr lang="en-US" altLang="zh-CN" sz="2000" dirty="0" smtClean="0"/>
              <a:t>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mK</a:t>
            </a:r>
            <a:r>
              <a:rPr lang="en-US" altLang="zh-CN" sz="2000" dirty="0" smtClean="0"/>
              <a:t> mod P = 10×11 mod 17 = 8</a:t>
            </a:r>
          </a:p>
          <a:p>
            <a:pPr lvl="1">
              <a:buNone/>
            </a:pPr>
            <a:r>
              <a:rPr lang="zh-CN" altLang="en-US" sz="2000" dirty="0" smtClean="0"/>
              <a:t>所以，密文</a:t>
            </a:r>
            <a:r>
              <a:rPr lang="en-US" altLang="zh-CN" sz="2000" dirty="0" smtClean="0"/>
              <a:t>C = (c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, 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) = (11, 8)</a:t>
            </a:r>
          </a:p>
          <a:p>
            <a:r>
              <a:rPr lang="zh-CN" altLang="en-US" sz="2400" dirty="0" smtClean="0"/>
              <a:t>解密：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000" dirty="0" smtClean="0"/>
              <a:t>K = c</a:t>
            </a:r>
            <a:r>
              <a:rPr lang="en-US" altLang="zh-CN" sz="2000" baseline="-25000" dirty="0" smtClean="0"/>
              <a:t>1</a:t>
            </a:r>
            <a:r>
              <a:rPr lang="en-US" altLang="zh-CN" sz="2000" baseline="30000" dirty="0" smtClean="0"/>
              <a:t>x</a:t>
            </a:r>
            <a:r>
              <a:rPr lang="en-US" altLang="zh-CN" sz="2000" baseline="14000" dirty="0" smtClean="0"/>
              <a:t>B</a:t>
            </a:r>
            <a:r>
              <a:rPr lang="en-US" altLang="zh-CN" sz="2000" dirty="0" smtClean="0"/>
              <a:t> mod P = 11</a:t>
            </a:r>
            <a:r>
              <a:rPr lang="en-US" altLang="zh-CN" sz="2000" baseline="30000" dirty="0" smtClean="0"/>
              <a:t>5</a:t>
            </a:r>
            <a:r>
              <a:rPr lang="en-US" altLang="zh-CN" sz="2000" dirty="0" smtClean="0"/>
              <a:t> mod 17 = 10</a:t>
            </a:r>
          </a:p>
          <a:p>
            <a:pPr lvl="1">
              <a:buNone/>
            </a:pPr>
            <a:r>
              <a:rPr lang="en-US" altLang="zh-CN" sz="2000" dirty="0" smtClean="0"/>
              <a:t>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mK</a:t>
            </a:r>
            <a:r>
              <a:rPr lang="en-US" altLang="zh-CN" sz="2000" dirty="0" smtClean="0"/>
              <a:t> mod P = 10m mod 17 = 8</a:t>
            </a:r>
          </a:p>
          <a:p>
            <a:pPr lvl="1">
              <a:buNone/>
            </a:pPr>
            <a:r>
              <a:rPr lang="en-US" altLang="zh-CN" sz="2000" dirty="0" smtClean="0"/>
              <a:t>m = 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/K mod P = 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K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mod P</a:t>
            </a:r>
          </a:p>
          <a:p>
            <a:pPr lvl="1">
              <a:buNone/>
            </a:pPr>
            <a:r>
              <a:rPr lang="en-US" altLang="zh-CN" sz="2000" dirty="0" smtClean="0"/>
              <a:t>K·K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mod P = 1</a:t>
            </a:r>
            <a:r>
              <a:rPr lang="zh-CN" altLang="en-US" sz="2000" dirty="0" smtClean="0"/>
              <a:t>，即</a:t>
            </a:r>
            <a:r>
              <a:rPr lang="en-US" altLang="zh-CN" sz="2000" dirty="0" smtClean="0"/>
              <a:t>10 K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mod 17 = 1</a:t>
            </a:r>
            <a:r>
              <a:rPr lang="zh-CN" altLang="en-US" sz="2000" dirty="0" smtClean="0"/>
              <a:t>，得</a:t>
            </a:r>
            <a:r>
              <a:rPr lang="en-US" altLang="zh-CN" sz="2000" dirty="0" smtClean="0"/>
              <a:t>K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= 12</a:t>
            </a:r>
          </a:p>
          <a:p>
            <a:pPr lvl="1">
              <a:buNone/>
            </a:pPr>
            <a:r>
              <a:rPr lang="zh-CN" altLang="en-US" sz="2000" dirty="0" smtClean="0"/>
              <a:t>所以，明文</a:t>
            </a:r>
            <a:r>
              <a:rPr lang="en-US" altLang="zh-CN" sz="2000" dirty="0" smtClean="0"/>
              <a:t>m = c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K</a:t>
            </a:r>
            <a:r>
              <a:rPr lang="en-US" altLang="zh-CN" sz="2000" baseline="30000" dirty="0" smtClean="0"/>
              <a:t>-1</a:t>
            </a:r>
            <a:r>
              <a:rPr lang="en-US" altLang="zh-CN" sz="2000" dirty="0" smtClean="0"/>
              <a:t> mod P = 8x12 mod 17 = 11</a:t>
            </a:r>
            <a:endParaRPr lang="zh-CN" altLang="en-US" sz="2000" dirty="0" smtClean="0"/>
          </a:p>
        </p:txBody>
      </p:sp>
      <p:sp>
        <p:nvSpPr>
          <p:cNvPr id="9" name="流程图: 合并 8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ElGamal</a:t>
            </a:r>
            <a:r>
              <a:rPr lang="zh-CN" altLang="en-US" dirty="0" smtClean="0"/>
              <a:t>算法在椭圆曲线上实现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，基点</a:t>
            </a:r>
            <a:r>
              <a:rPr lang="en-US" altLang="zh-CN" dirty="0" smtClean="0"/>
              <a:t>G∈E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a</a:t>
            </a:r>
            <a:r>
              <a:rPr lang="zh-CN" altLang="en-US" dirty="0" smtClean="0"/>
              <a:t>并保密, 0&lt;</a:t>
            </a:r>
            <a:r>
              <a:rPr lang="en-US" altLang="zh-CN" dirty="0" smtClean="0"/>
              <a:t>a&lt;N，N</a:t>
            </a:r>
            <a:r>
              <a:rPr lang="zh-CN" altLang="en-US" dirty="0" smtClean="0"/>
              <a:t>为</a:t>
            </a:r>
            <a:r>
              <a:rPr lang="en-US" altLang="zh-CN" dirty="0" smtClean="0"/>
              <a:t>G</a:t>
            </a:r>
            <a:r>
              <a:rPr lang="zh-CN" altLang="en-US" dirty="0" smtClean="0"/>
              <a:t>的阶(</a:t>
            </a:r>
            <a:r>
              <a:rPr lang="en-US" altLang="zh-CN" dirty="0" smtClean="0"/>
              <a:t>order) </a:t>
            </a:r>
          </a:p>
          <a:p>
            <a:pPr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公开密钥为</a:t>
            </a:r>
            <a:r>
              <a:rPr lang="en-US" altLang="zh-CN" dirty="0" err="1" smtClean="0"/>
              <a:t>aG</a:t>
            </a:r>
            <a:endParaRPr lang="zh-CN" altLang="en-US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发送消息</a:t>
            </a:r>
            <a:r>
              <a:rPr lang="en-US" altLang="zh-CN" dirty="0" smtClean="0"/>
              <a:t>m:  </a:t>
            </a:r>
          </a:p>
          <a:p>
            <a:pPr>
              <a:buNone/>
            </a:pPr>
            <a:r>
              <a:rPr lang="en-US" altLang="zh-CN" dirty="0" smtClean="0"/>
              <a:t>     A</a:t>
            </a:r>
            <a:r>
              <a:rPr lang="zh-CN" altLang="en-US" dirty="0" smtClean="0"/>
              <a:t>将</a:t>
            </a:r>
            <a:r>
              <a:rPr lang="en-US" altLang="zh-CN" dirty="0" smtClean="0"/>
              <a:t>m</a:t>
            </a:r>
            <a:r>
              <a:rPr lang="zh-CN" altLang="en-US" dirty="0" smtClean="0"/>
              <a:t>嵌入点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，</a:t>
            </a:r>
            <a:r>
              <a:rPr lang="zh-CN" altLang="en-US" dirty="0" smtClean="0"/>
              <a:t>选择随机数</a:t>
            </a:r>
            <a:r>
              <a:rPr lang="en-US" altLang="zh-CN" dirty="0" smtClean="0"/>
              <a:t>k,</a:t>
            </a:r>
            <a:r>
              <a:rPr lang="zh-CN" altLang="en-US" dirty="0" smtClean="0"/>
              <a:t> 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143108" y="4071942"/>
            <a:ext cx="6397133" cy="1176045"/>
            <a:chOff x="2143108" y="4071942"/>
            <a:chExt cx="6397133" cy="1176045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2786050" y="4570420"/>
              <a:ext cx="2928958" cy="158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143108" y="4286256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908178" y="4324657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23525" y="4071942"/>
              <a:ext cx="24240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kG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, P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+k(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7686" y="4786322"/>
              <a:ext cx="41825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：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P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= (P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+k(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aG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)) –a(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kG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79</a:t>
            </a:fld>
            <a:endParaRPr lang="en-US" altLang="zh-CN" dirty="0"/>
          </a:p>
        </p:txBody>
      </p:sp>
      <p:sp>
        <p:nvSpPr>
          <p:cNvPr id="18" name="流程图: 合并 17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8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公开密钥密码体制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公钥密码体制的组成</a:t>
            </a:r>
          </a:p>
          <a:p>
            <a:pPr lvl="1"/>
            <a:r>
              <a:rPr lang="zh-CN" altLang="en-US" sz="2400" dirty="0" smtClean="0"/>
              <a:t>明文：算法的输入，可读信息或数据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加密算法：对明文进行各种转换</a:t>
            </a:r>
          </a:p>
          <a:p>
            <a:pPr lvl="1"/>
            <a:r>
              <a:rPr lang="zh-CN" altLang="en-US" sz="2400" dirty="0" smtClean="0"/>
              <a:t>公钥和私钥：算法的输入，分别用于加密和解密</a:t>
            </a:r>
            <a:endParaRPr lang="en-US" altLang="zh-CN" sz="2400" dirty="0" smtClean="0"/>
          </a:p>
          <a:p>
            <a:pPr lvl="2"/>
            <a:r>
              <a:rPr lang="zh-CN" altLang="en-US" dirty="0"/>
              <a:t>每一用户产生一对密钥，用来加密和解密消息</a:t>
            </a:r>
          </a:p>
          <a:p>
            <a:pPr lvl="2"/>
            <a:r>
              <a:rPr lang="zh-CN" altLang="en-US" dirty="0" smtClean="0"/>
              <a:t>其中</a:t>
            </a:r>
            <a:r>
              <a:rPr lang="zh-CN" altLang="en-US" dirty="0"/>
              <a:t>一个密钥（公钥）存于公开的寄存器或其他可访问的文件中；另一密钥（私钥）秘密</a:t>
            </a:r>
            <a:r>
              <a:rPr lang="zh-CN" altLang="en-US" dirty="0" smtClean="0"/>
              <a:t>保存</a:t>
            </a:r>
            <a:endParaRPr lang="zh-CN" altLang="en-US" dirty="0"/>
          </a:p>
          <a:p>
            <a:pPr lvl="1"/>
            <a:r>
              <a:rPr lang="zh-CN" altLang="en-US" sz="2400" dirty="0" smtClean="0"/>
              <a:t>密文：算法的输出，依赖于明文和密钥</a:t>
            </a:r>
          </a:p>
          <a:p>
            <a:pPr lvl="1"/>
            <a:r>
              <a:rPr lang="zh-CN" altLang="en-US" sz="2400" dirty="0" smtClean="0"/>
              <a:t>解密算法：根据密文和密钥，还原明文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三、背包公钥加密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背包公钥加密基于</a:t>
            </a:r>
            <a:r>
              <a:rPr lang="zh-CN" altLang="en-US" dirty="0" smtClean="0">
                <a:solidFill>
                  <a:srgbClr val="FF0000"/>
                </a:solidFill>
              </a:rPr>
              <a:t>子集和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基本思想：选择一个容易求解的子集和问题实例（私钥），然后将它伪装成一个很难求解的一般子集和问题实例（公钥）。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Merkle</a:t>
            </a:r>
            <a:r>
              <a:rPr lang="en-US" altLang="zh-CN" dirty="0" smtClean="0"/>
              <a:t>-Hellman</a:t>
            </a:r>
            <a:r>
              <a:rPr lang="zh-CN" altLang="en-US" dirty="0" smtClean="0"/>
              <a:t>背包加密方案是第一个具体实现了的公钥加密方案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有着重要的历史意义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已有一个攻击它的多项式时间算法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80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Merkle</a:t>
            </a:r>
            <a:r>
              <a:rPr lang="en-US" altLang="zh-CN" dirty="0" smtClean="0"/>
              <a:t>-Hellman</a:t>
            </a:r>
            <a:r>
              <a:rPr lang="zh-CN" altLang="en-US" dirty="0" smtClean="0"/>
              <a:t>背包加密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cs typeface="Times New Roman" pitchFamily="18" charset="0"/>
              </a:rPr>
              <a:t>超递增序列</a:t>
            </a:r>
            <a:r>
              <a:rPr lang="en-US" altLang="zh-CN" dirty="0" smtClean="0">
                <a:cs typeface="Times New Roman" pitchFamily="18" charset="0"/>
              </a:rPr>
              <a:t>(b</a:t>
            </a:r>
            <a:r>
              <a:rPr lang="en-US" altLang="zh-CN" baseline="-25000" dirty="0" smtClean="0">
                <a:cs typeface="Times New Roman" pitchFamily="18" charset="0"/>
              </a:rPr>
              <a:t>1</a:t>
            </a:r>
            <a:r>
              <a:rPr lang="en-US" altLang="zh-CN" dirty="0" smtClean="0">
                <a:cs typeface="Times New Roman" pitchFamily="18" charset="0"/>
              </a:rPr>
              <a:t>,b</a:t>
            </a:r>
            <a:r>
              <a:rPr lang="en-US" altLang="zh-CN" baseline="-25000" dirty="0" smtClean="0">
                <a:cs typeface="Times New Roman" pitchFamily="18" charset="0"/>
              </a:rPr>
              <a:t>2</a:t>
            </a:r>
            <a:r>
              <a:rPr lang="en-US" altLang="zh-CN" dirty="0" smtClean="0">
                <a:cs typeface="Times New Roman" pitchFamily="18" charset="0"/>
              </a:rPr>
              <a:t>,…,</a:t>
            </a:r>
            <a:r>
              <a:rPr lang="en-US" altLang="zh-CN" dirty="0" err="1" smtClean="0">
                <a:cs typeface="Times New Roman" pitchFamily="18" charset="0"/>
              </a:rPr>
              <a:t>b</a:t>
            </a:r>
            <a:r>
              <a:rPr lang="en-US" altLang="zh-CN" baseline="-25000" dirty="0" err="1" smtClean="0">
                <a:cs typeface="Times New Roman" pitchFamily="18" charset="0"/>
              </a:rPr>
              <a:t>n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r>
              <a:rPr lang="zh-CN" altLang="en-US" dirty="0" smtClean="0">
                <a:cs typeface="Times New Roman" pitchFamily="18" charset="0"/>
              </a:rPr>
              <a:t>是一个正整数序列，其中每个元素都大于前面所有元素之和。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求解超递增序列子集和问题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输入</a:t>
            </a:r>
            <a:r>
              <a:rPr lang="en-US" altLang="zh-CN" dirty="0" smtClean="0">
                <a:cs typeface="Times New Roman" pitchFamily="18" charset="0"/>
              </a:rPr>
              <a:t>(b</a:t>
            </a:r>
            <a:r>
              <a:rPr lang="en-US" altLang="zh-CN" baseline="-25000" dirty="0" smtClean="0">
                <a:cs typeface="Times New Roman" pitchFamily="18" charset="0"/>
              </a:rPr>
              <a:t>1</a:t>
            </a:r>
            <a:r>
              <a:rPr lang="en-US" altLang="zh-CN" dirty="0" smtClean="0">
                <a:cs typeface="Times New Roman" pitchFamily="18" charset="0"/>
              </a:rPr>
              <a:t>,b</a:t>
            </a:r>
            <a:r>
              <a:rPr lang="en-US" altLang="zh-CN" baseline="-25000" dirty="0" smtClean="0">
                <a:cs typeface="Times New Roman" pitchFamily="18" charset="0"/>
              </a:rPr>
              <a:t>2</a:t>
            </a:r>
            <a:r>
              <a:rPr lang="en-US" altLang="zh-CN" dirty="0" smtClean="0">
                <a:cs typeface="Times New Roman" pitchFamily="18" charset="0"/>
              </a:rPr>
              <a:t>,…,</a:t>
            </a:r>
            <a:r>
              <a:rPr lang="en-US" altLang="zh-CN" dirty="0" err="1" smtClean="0">
                <a:cs typeface="Times New Roman" pitchFamily="18" charset="0"/>
              </a:rPr>
              <a:t>b</a:t>
            </a:r>
            <a:r>
              <a:rPr lang="en-US" altLang="zh-CN" baseline="-25000" dirty="0" err="1" smtClean="0">
                <a:cs typeface="Times New Roman" pitchFamily="18" charset="0"/>
              </a:rPr>
              <a:t>n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r>
              <a:rPr lang="zh-CN" altLang="en-US" dirty="0" smtClean="0">
                <a:cs typeface="Times New Roman" pitchFamily="18" charset="0"/>
              </a:rPr>
              <a:t>，整数</a:t>
            </a:r>
            <a:r>
              <a:rPr lang="en-US" altLang="zh-CN" dirty="0" smtClean="0">
                <a:cs typeface="Times New Roman" pitchFamily="18" charset="0"/>
              </a:rPr>
              <a:t>s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输出</a:t>
            </a:r>
            <a:r>
              <a:rPr lang="en-US" altLang="zh-CN" dirty="0" smtClean="0">
                <a:cs typeface="Times New Roman" pitchFamily="18" charset="0"/>
              </a:rPr>
              <a:t>(x</a:t>
            </a:r>
            <a:r>
              <a:rPr lang="en-US" altLang="zh-CN" baseline="-25000" dirty="0" smtClean="0">
                <a:cs typeface="Times New Roman" pitchFamily="18" charset="0"/>
              </a:rPr>
              <a:t>1</a:t>
            </a:r>
            <a:r>
              <a:rPr lang="en-US" altLang="zh-CN" dirty="0" smtClean="0">
                <a:cs typeface="Times New Roman" pitchFamily="18" charset="0"/>
              </a:rPr>
              <a:t>,x</a:t>
            </a:r>
            <a:r>
              <a:rPr lang="en-US" altLang="zh-CN" baseline="-25000" dirty="0" smtClean="0">
                <a:cs typeface="Times New Roman" pitchFamily="18" charset="0"/>
              </a:rPr>
              <a:t>2</a:t>
            </a:r>
            <a:r>
              <a:rPr lang="en-US" altLang="zh-CN" dirty="0" smtClean="0">
                <a:cs typeface="Times New Roman" pitchFamily="18" charset="0"/>
              </a:rPr>
              <a:t>,…,</a:t>
            </a:r>
            <a:r>
              <a:rPr lang="en-US" altLang="zh-CN" dirty="0" err="1" smtClean="0">
                <a:cs typeface="Times New Roman" pitchFamily="18" charset="0"/>
              </a:rPr>
              <a:t>x</a:t>
            </a:r>
            <a:r>
              <a:rPr lang="en-US" altLang="zh-CN" baseline="-25000" dirty="0" err="1" smtClean="0">
                <a:cs typeface="Times New Roman" pitchFamily="18" charset="0"/>
              </a:rPr>
              <a:t>n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r>
              <a:rPr lang="zh-CN" altLang="en-US" dirty="0" smtClean="0">
                <a:cs typeface="Times New Roman" pitchFamily="18" charset="0"/>
              </a:rPr>
              <a:t>，其中</a:t>
            </a:r>
            <a:r>
              <a:rPr lang="en-US" altLang="zh-CN" dirty="0" smtClean="0">
                <a:cs typeface="Times New Roman" pitchFamily="18" charset="0"/>
              </a:rPr>
              <a:t>x</a:t>
            </a:r>
            <a:r>
              <a:rPr lang="en-US" altLang="zh-CN" baseline="-25000" dirty="0" smtClean="0">
                <a:cs typeface="Times New Roman" pitchFamily="18" charset="0"/>
              </a:rPr>
              <a:t>i</a:t>
            </a:r>
            <a:r>
              <a:rPr lang="en-US" altLang="zh-CN" dirty="0" smtClean="0">
                <a:cs typeface="Times New Roman" pitchFamily="18" charset="0"/>
              </a:rPr>
              <a:t>=1</a:t>
            </a:r>
            <a:r>
              <a:rPr lang="zh-CN" altLang="en-US" dirty="0" smtClean="0">
                <a:cs typeface="Times New Roman" pitchFamily="18" charset="0"/>
              </a:rPr>
              <a:t>表示选中</a:t>
            </a:r>
            <a:r>
              <a:rPr lang="en-US" altLang="zh-CN" dirty="0" smtClean="0">
                <a:cs typeface="Times New Roman" pitchFamily="18" charset="0"/>
              </a:rPr>
              <a:t>b</a:t>
            </a:r>
            <a:r>
              <a:rPr lang="en-US" altLang="zh-CN" baseline="-25000" dirty="0" smtClean="0">
                <a:cs typeface="Times New Roman" pitchFamily="18" charset="0"/>
              </a:rPr>
              <a:t>i</a:t>
            </a:r>
          </a:p>
          <a:p>
            <a:pPr lvl="1"/>
            <a:r>
              <a:rPr lang="en-US" altLang="zh-CN" dirty="0" err="1" smtClean="0">
                <a:cs typeface="Times New Roman" pitchFamily="18" charset="0"/>
              </a:rPr>
              <a:t>i</a:t>
            </a:r>
            <a:r>
              <a:rPr lang="en-US" altLang="zh-CN" dirty="0" smtClean="0">
                <a:cs typeface="Times New Roman" pitchFamily="18" charset="0"/>
              </a:rPr>
              <a:t>=n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当</a:t>
            </a:r>
            <a:r>
              <a:rPr lang="en-US" altLang="zh-CN" dirty="0" err="1" smtClean="0">
                <a:cs typeface="Times New Roman" pitchFamily="18" charset="0"/>
              </a:rPr>
              <a:t>i</a:t>
            </a:r>
            <a:r>
              <a:rPr lang="en-US" altLang="zh-CN" dirty="0" smtClean="0">
                <a:cs typeface="Times New Roman" pitchFamily="18" charset="0"/>
              </a:rPr>
              <a:t> ≥</a:t>
            </a:r>
            <a:r>
              <a:rPr lang="zh-CN" altLang="en-US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1</a:t>
            </a:r>
            <a:r>
              <a:rPr lang="zh-CN" altLang="en-US" dirty="0" smtClean="0">
                <a:cs typeface="Times New Roman" pitchFamily="18" charset="0"/>
              </a:rPr>
              <a:t>时，执行</a:t>
            </a:r>
            <a:endParaRPr lang="en-US" altLang="zh-CN" dirty="0" smtClean="0">
              <a:cs typeface="Times New Roman" pitchFamily="18" charset="0"/>
            </a:endParaRPr>
          </a:p>
          <a:p>
            <a:pPr lvl="2"/>
            <a:r>
              <a:rPr lang="zh-CN" altLang="en-US" sz="2400" dirty="0" smtClean="0">
                <a:cs typeface="Times New Roman" pitchFamily="18" charset="0"/>
              </a:rPr>
              <a:t>若</a:t>
            </a:r>
            <a:r>
              <a:rPr lang="en-US" altLang="zh-CN" sz="2400" dirty="0" smtClean="0">
                <a:cs typeface="Times New Roman" pitchFamily="18" charset="0"/>
              </a:rPr>
              <a:t>s </a:t>
            </a:r>
            <a:r>
              <a:rPr lang="en-US" sz="2400" dirty="0" smtClean="0">
                <a:cs typeface="Times New Roman" pitchFamily="18" charset="0"/>
              </a:rPr>
              <a:t>≥ </a:t>
            </a:r>
            <a:r>
              <a:rPr lang="en-US" altLang="zh-CN" sz="2400" dirty="0" smtClean="0">
                <a:cs typeface="Times New Roman" pitchFamily="18" charset="0"/>
              </a:rPr>
              <a:t>b</a:t>
            </a:r>
            <a:r>
              <a:rPr lang="en-US" altLang="zh-CN" sz="2400" baseline="-25000" dirty="0" smtClean="0">
                <a:cs typeface="Times New Roman" pitchFamily="18" charset="0"/>
              </a:rPr>
              <a:t>i</a:t>
            </a:r>
            <a:r>
              <a:rPr lang="zh-CN" altLang="en-US" sz="2400" dirty="0" smtClean="0">
                <a:cs typeface="Times New Roman" pitchFamily="18" charset="0"/>
              </a:rPr>
              <a:t>，则</a:t>
            </a:r>
            <a:r>
              <a:rPr lang="en-US" altLang="zh-CN" sz="2400" dirty="0" smtClean="0">
                <a:cs typeface="Times New Roman" pitchFamily="18" charset="0"/>
              </a:rPr>
              <a:t>x</a:t>
            </a:r>
            <a:r>
              <a:rPr lang="en-US" altLang="zh-CN" sz="2400" baseline="-25000" dirty="0" smtClean="0">
                <a:cs typeface="Times New Roman" pitchFamily="18" charset="0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=1, s=s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altLang="zh-CN" sz="2400" dirty="0" smtClean="0">
                <a:cs typeface="Times New Roman" pitchFamily="18" charset="0"/>
              </a:rPr>
              <a:t>- b</a:t>
            </a:r>
            <a:r>
              <a:rPr lang="en-US" altLang="zh-CN" sz="2400" baseline="-25000" dirty="0" smtClean="0">
                <a:cs typeface="Times New Roman" pitchFamily="18" charset="0"/>
              </a:rPr>
              <a:t>i </a:t>
            </a:r>
            <a:r>
              <a:rPr lang="zh-CN" altLang="en-US" sz="2400" dirty="0" smtClean="0">
                <a:cs typeface="Times New Roman" pitchFamily="18" charset="0"/>
              </a:rPr>
              <a:t>。否则</a:t>
            </a:r>
            <a:r>
              <a:rPr lang="en-US" altLang="zh-CN" sz="2400" dirty="0" smtClean="0">
                <a:cs typeface="Times New Roman" pitchFamily="18" charset="0"/>
              </a:rPr>
              <a:t>x</a:t>
            </a:r>
            <a:r>
              <a:rPr lang="en-US" altLang="zh-CN" sz="2400" baseline="-25000" dirty="0" smtClean="0">
                <a:cs typeface="Times New Roman" pitchFamily="18" charset="0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=0</a:t>
            </a:r>
          </a:p>
          <a:p>
            <a:pPr lvl="2"/>
            <a:r>
              <a:rPr lang="en-US" altLang="zh-CN" sz="2400" dirty="0" err="1" smtClean="0">
                <a:cs typeface="Times New Roman" pitchFamily="18" charset="0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=i-1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返回</a:t>
            </a:r>
            <a:r>
              <a:rPr lang="en-US" altLang="zh-CN" dirty="0" smtClean="0">
                <a:cs typeface="Times New Roman" pitchFamily="18" charset="0"/>
              </a:rPr>
              <a:t>(x</a:t>
            </a:r>
            <a:r>
              <a:rPr lang="en-US" altLang="zh-CN" baseline="-25000" dirty="0" smtClean="0">
                <a:cs typeface="Times New Roman" pitchFamily="18" charset="0"/>
              </a:rPr>
              <a:t>1</a:t>
            </a:r>
            <a:r>
              <a:rPr lang="en-US" altLang="zh-CN" dirty="0" smtClean="0">
                <a:cs typeface="Times New Roman" pitchFamily="18" charset="0"/>
              </a:rPr>
              <a:t>,x</a:t>
            </a:r>
            <a:r>
              <a:rPr lang="en-US" altLang="zh-CN" baseline="-25000" dirty="0" smtClean="0">
                <a:cs typeface="Times New Roman" pitchFamily="18" charset="0"/>
              </a:rPr>
              <a:t>2</a:t>
            </a:r>
            <a:r>
              <a:rPr lang="en-US" altLang="zh-CN" dirty="0" smtClean="0">
                <a:cs typeface="Times New Roman" pitchFamily="18" charset="0"/>
              </a:rPr>
              <a:t>,…,</a:t>
            </a:r>
            <a:r>
              <a:rPr lang="en-US" altLang="zh-CN" dirty="0" err="1" smtClean="0">
                <a:cs typeface="Times New Roman" pitchFamily="18" charset="0"/>
              </a:rPr>
              <a:t>x</a:t>
            </a:r>
            <a:r>
              <a:rPr lang="en-US" altLang="zh-CN" baseline="-25000" dirty="0" err="1" smtClean="0">
                <a:cs typeface="Times New Roman" pitchFamily="18" charset="0"/>
              </a:rPr>
              <a:t>n</a:t>
            </a:r>
            <a:r>
              <a:rPr lang="en-US" altLang="zh-CN" dirty="0" smtClean="0">
                <a:cs typeface="Times New Roman" pitchFamily="18" charset="0"/>
              </a:rPr>
              <a:t>)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81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</a:t>
            </a:r>
            <a:r>
              <a:rPr lang="en-US" altLang="zh-CN" dirty="0" smtClean="0"/>
              <a:t>/</a:t>
            </a:r>
            <a:r>
              <a:rPr lang="zh-CN" altLang="en-US" dirty="0" smtClean="0"/>
              <a:t>私钥生成：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公共参数</a:t>
            </a:r>
            <a:r>
              <a:rPr lang="en-US" altLang="zh-CN" dirty="0" smtClean="0"/>
              <a:t>n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选择一个超递增序列</a:t>
            </a:r>
            <a:r>
              <a:rPr lang="en-US" altLang="zh-CN" dirty="0" smtClean="0"/>
              <a:t>(b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,b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和模数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，使得</a:t>
            </a:r>
            <a:r>
              <a:rPr lang="en-US" altLang="zh-CN" dirty="0" smtClean="0"/>
              <a:t>M&gt;sum(b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随机选择一个整数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 ≤ W ≤ M-1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(W,M)=1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随机选择整数</a:t>
            </a:r>
            <a:r>
              <a:rPr lang="en-US" altLang="zh-CN" dirty="0" smtClean="0"/>
              <a:t>{1,2,…,n}</a:t>
            </a:r>
            <a:r>
              <a:rPr lang="zh-CN" altLang="en-US" dirty="0" smtClean="0"/>
              <a:t>的一个置换</a:t>
            </a:r>
            <a:r>
              <a:rPr lang="el-GR" altLang="zh-CN" dirty="0" smtClean="0">
                <a:cs typeface="Times New Roman"/>
              </a:rPr>
              <a:t>π</a:t>
            </a:r>
            <a:endParaRPr lang="en-US" altLang="zh-CN" dirty="0" smtClean="0"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/>
              </a:rPr>
              <a:t>计算</a:t>
            </a:r>
            <a:r>
              <a:rPr lang="en-US" altLang="zh-CN" dirty="0" err="1" smtClean="0">
                <a:cs typeface="Times New Roman"/>
              </a:rPr>
              <a:t>a</a:t>
            </a:r>
            <a:r>
              <a:rPr lang="en-US" altLang="zh-CN" baseline="-25000" dirty="0" err="1" smtClean="0">
                <a:cs typeface="Times New Roman"/>
              </a:rPr>
              <a:t>i</a:t>
            </a:r>
            <a:r>
              <a:rPr lang="en-US" altLang="zh-CN" dirty="0" smtClean="0">
                <a:cs typeface="Times New Roman"/>
              </a:rPr>
              <a:t>=</a:t>
            </a:r>
            <a:r>
              <a:rPr lang="en-US" altLang="zh-CN" dirty="0" err="1" smtClean="0">
                <a:cs typeface="Times New Roman"/>
              </a:rPr>
              <a:t>Wb</a:t>
            </a:r>
            <a:r>
              <a:rPr lang="el-GR" altLang="zh-CN" baseline="-25000" dirty="0" smtClean="0">
                <a:cs typeface="Times New Roman"/>
              </a:rPr>
              <a:t>π</a:t>
            </a:r>
            <a:r>
              <a:rPr lang="en-US" altLang="zh-CN" baseline="-25000" dirty="0" smtClean="0">
                <a:cs typeface="Times New Roman"/>
              </a:rPr>
              <a:t>(</a:t>
            </a:r>
            <a:r>
              <a:rPr lang="en-US" altLang="zh-CN" baseline="-25000" dirty="0" err="1" smtClean="0">
                <a:cs typeface="Times New Roman"/>
              </a:rPr>
              <a:t>i</a:t>
            </a:r>
            <a:r>
              <a:rPr lang="en-US" altLang="zh-CN" baseline="-25000" dirty="0" smtClean="0">
                <a:cs typeface="Times New Roman"/>
              </a:rPr>
              <a:t>)</a:t>
            </a:r>
            <a:r>
              <a:rPr lang="en-US" altLang="zh-CN" dirty="0" smtClean="0">
                <a:cs typeface="Times New Roman"/>
              </a:rPr>
              <a:t> mod M,  </a:t>
            </a:r>
            <a:r>
              <a:rPr lang="en-US" altLang="zh-CN" dirty="0" err="1" smtClean="0">
                <a:cs typeface="Times New Roman"/>
              </a:rPr>
              <a:t>i</a:t>
            </a:r>
            <a:r>
              <a:rPr lang="en-US" altLang="zh-CN" dirty="0" smtClean="0">
                <a:cs typeface="Times New Roman"/>
              </a:rPr>
              <a:t>=1,2,…,n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/>
              </a:rPr>
              <a:t>公钥为</a:t>
            </a:r>
            <a:r>
              <a:rPr lang="en-US" altLang="zh-CN" dirty="0" smtClean="0"/>
              <a:t>(a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,…,a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) </a:t>
            </a:r>
            <a:r>
              <a:rPr lang="zh-CN" altLang="en-US" dirty="0" smtClean="0">
                <a:cs typeface="Times New Roman"/>
              </a:rPr>
              <a:t>，私钥为</a:t>
            </a:r>
            <a:r>
              <a:rPr lang="en-US" altLang="zh-CN" dirty="0" smtClean="0">
                <a:cs typeface="Times New Roman"/>
              </a:rPr>
              <a:t>(</a:t>
            </a:r>
            <a:r>
              <a:rPr lang="el-GR" altLang="zh-CN" dirty="0" smtClean="0">
                <a:cs typeface="Times New Roman"/>
              </a:rPr>
              <a:t>π</a:t>
            </a:r>
            <a:r>
              <a:rPr lang="en-US" altLang="zh-CN" dirty="0" smtClean="0">
                <a:cs typeface="Times New Roman"/>
              </a:rPr>
              <a:t>,M,W,</a:t>
            </a:r>
            <a:r>
              <a:rPr lang="en-US" altLang="zh-CN" dirty="0" smtClean="0"/>
              <a:t> (b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,b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en-US" altLang="zh-CN" dirty="0" smtClean="0">
                <a:cs typeface="Times New Roman"/>
              </a:rPr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82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加密：消息</a:t>
            </a:r>
            <a:r>
              <a:rPr lang="en-US" altLang="zh-CN" dirty="0" smtClean="0"/>
              <a:t>m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将消息表示为二进制串，</a:t>
            </a:r>
            <a:r>
              <a:rPr lang="en-US" altLang="zh-CN" dirty="0" smtClean="0"/>
              <a:t>m=m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m</a:t>
            </a:r>
            <a:r>
              <a:rPr lang="en-US" altLang="zh-CN" baseline="-25000" dirty="0" err="1" smtClean="0"/>
              <a:t>n</a:t>
            </a:r>
            <a:endParaRPr lang="en-US" altLang="zh-CN" baseline="-25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c=m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+m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+…+</a:t>
            </a:r>
            <a:r>
              <a:rPr lang="en-US" altLang="zh-CN" dirty="0" err="1" smtClean="0"/>
              <a:t>m</a:t>
            </a:r>
            <a:r>
              <a:rPr lang="en-US" altLang="zh-CN" baseline="-25000" dirty="0" err="1" smtClean="0"/>
              <a:t>n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n</a:t>
            </a:r>
            <a:r>
              <a:rPr lang="zh-CN" altLang="en-US" dirty="0" smtClean="0"/>
              <a:t>，作为密文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解密：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</a:t>
            </a:r>
            <a:r>
              <a:rPr lang="en-US" altLang="zh-CN" dirty="0" smtClean="0"/>
              <a:t>d=W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c mod M</a:t>
            </a:r>
          </a:p>
          <a:p>
            <a:pPr lvl="1"/>
            <a:r>
              <a:rPr lang="zh-CN" altLang="en-US" dirty="0" smtClean="0"/>
              <a:t>求满足</a:t>
            </a:r>
            <a:r>
              <a:rPr lang="en-US" altLang="zh-CN" dirty="0" smtClean="0"/>
              <a:t>d=r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+r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+…+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n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n</a:t>
            </a:r>
            <a:r>
              <a:rPr lang="zh-CN" altLang="en-US" dirty="0" smtClean="0"/>
              <a:t>的二进制数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,r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消息比特是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=r</a:t>
            </a:r>
            <a:r>
              <a:rPr lang="el-GR" altLang="zh-CN" baseline="-25000" dirty="0" smtClean="0"/>
              <a:t>π</a:t>
            </a:r>
            <a:r>
              <a:rPr lang="en-US" altLang="zh-CN" baseline="-25000" dirty="0" smtClean="0"/>
              <a:t>(</a:t>
            </a:r>
            <a:r>
              <a:rPr lang="en-US" altLang="zh-CN" baseline="-25000" dirty="0" err="1" smtClean="0"/>
              <a:t>i</a:t>
            </a:r>
            <a:r>
              <a:rPr lang="en-US" altLang="zh-CN" baseline="-25000" dirty="0" smtClean="0"/>
              <a:t>)</a:t>
            </a:r>
            <a:r>
              <a:rPr lang="en-US" altLang="zh-CN" dirty="0" smtClean="0"/>
              <a:t>, 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=1,2,…,n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83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四、概率公钥密码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19985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确定性的密码体制存在缺点：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密码体制对消息空间的所有概率分布未必是安全的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例如：</a:t>
            </a:r>
            <a:r>
              <a:rPr lang="en-US" altLang="zh-CN" dirty="0" smtClean="0"/>
              <a:t>RSA</a:t>
            </a:r>
            <a:r>
              <a:rPr lang="zh-CN" altLang="en-US" dirty="0" smtClean="0"/>
              <a:t>中，消息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总是加密成其本身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同一消息发送两次时，密文重复，容易被检测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有利于密码分析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概率密码利用随机性得到一个可证的高强度安全性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在对称密码体制中实现概率密码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在消息中嵌入随机数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通过可逆变换使得该随机数影响到所有比特位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84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5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Blum-</a:t>
            </a:r>
            <a:r>
              <a:rPr lang="en-US" altLang="zh-CN" dirty="0" err="1" smtClean="0"/>
              <a:t>Goldwasser</a:t>
            </a:r>
            <a:r>
              <a:rPr lang="zh-CN" altLang="en-US" dirty="0" smtClean="0"/>
              <a:t>概率加密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是已知的最有效的概率加密方案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在速度和消息扩展方面可以与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相比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若大数分解是困难的，则它是理想安全的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易受选择密文攻击，在实际应用中受限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密钥生成：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随机选择两个大素数</a:t>
            </a:r>
            <a:r>
              <a:rPr lang="en-US" altLang="zh-CN" dirty="0" err="1" smtClean="0"/>
              <a:t>p,q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 ≡ q ≡ 3 mod 4</a:t>
            </a:r>
          </a:p>
          <a:p>
            <a:pPr lvl="1"/>
            <a:r>
              <a:rPr lang="zh-CN" altLang="en-US" dirty="0" smtClean="0"/>
              <a:t>计算</a:t>
            </a:r>
            <a:r>
              <a:rPr lang="en-US" altLang="zh-CN" dirty="0" smtClean="0"/>
              <a:t>n=</a:t>
            </a:r>
            <a:r>
              <a:rPr lang="en-US" altLang="zh-CN" dirty="0" err="1" smtClean="0"/>
              <a:t>pq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用扩展欧几里得算法计算整数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，使得</a:t>
            </a:r>
            <a:r>
              <a:rPr lang="en-US" altLang="zh-CN" dirty="0" err="1" smtClean="0"/>
              <a:t>ap+bq</a:t>
            </a:r>
            <a:r>
              <a:rPr lang="en-US" altLang="zh-CN" dirty="0" smtClean="0"/>
              <a:t>=1</a:t>
            </a:r>
          </a:p>
          <a:p>
            <a:pPr lvl="1"/>
            <a:r>
              <a:rPr lang="zh-CN" altLang="en-US" dirty="0" smtClean="0"/>
              <a:t>公钥是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，私钥是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p,q,a,b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85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Blum-</a:t>
            </a:r>
            <a:r>
              <a:rPr lang="en-US" altLang="zh-CN" dirty="0" err="1" smtClean="0"/>
              <a:t>Goldwasser</a:t>
            </a:r>
            <a:r>
              <a:rPr lang="zh-CN" altLang="en-US" dirty="0" smtClean="0"/>
              <a:t>概率密码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加密：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为接收方公钥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令</a:t>
            </a:r>
            <a:r>
              <a:rPr lang="en-US" altLang="zh-CN" dirty="0" smtClean="0"/>
              <a:t>k=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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log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n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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, h=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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log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k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，将消息表示为长度为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t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的串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m=m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1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m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…</a:t>
            </a:r>
            <a:r>
              <a:rPr lang="en-US" altLang="zh-CN" dirty="0" err="1" smtClean="0">
                <a:cs typeface="Times New Roman" pitchFamily="18" charset="0"/>
                <a:sym typeface="Symbol"/>
              </a:rPr>
              <a:t>m</a:t>
            </a:r>
            <a:r>
              <a:rPr lang="en-US" altLang="zh-CN" baseline="-25000" dirty="0" err="1" smtClean="0">
                <a:cs typeface="Times New Roman" pitchFamily="18" charset="0"/>
                <a:sym typeface="Symbol"/>
              </a:rPr>
              <a:t>t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，其中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m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是长度为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h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的二进制串</a:t>
            </a:r>
            <a:r>
              <a:rPr lang="en-US" altLang="zh-CN" dirty="0">
                <a:cs typeface="Times New Roman" pitchFamily="18" charset="0"/>
                <a:sym typeface="Symbol"/>
              </a:rPr>
              <a:t/>
            </a:r>
            <a:br>
              <a:rPr lang="en-US" altLang="zh-CN" dirty="0">
                <a:cs typeface="Times New Roman" pitchFamily="18" charset="0"/>
                <a:sym typeface="Symbol"/>
              </a:rPr>
            </a:br>
            <a:r>
              <a:rPr lang="en-US" altLang="zh-CN" i="1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  <a:sym typeface="Symbol"/>
              </a:rPr>
              <a:t>//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  <a:sym typeface="Symbol"/>
              </a:rPr>
              <a:t>用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  <a:sym typeface="Symbol"/>
              </a:rPr>
              <a:t>BBS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  <a:sym typeface="Symbol"/>
              </a:rPr>
              <a:t>生成器产生密钥流加密</a:t>
            </a:r>
            <a:r>
              <a:rPr lang="en-US" altLang="zh-CN" i="1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  <a:sym typeface="Symbol"/>
              </a:rPr>
              <a:t>m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 pitchFamily="18" charset="0"/>
                <a:sym typeface="Symbol"/>
              </a:rPr>
              <a:t>随机选择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r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，并计算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x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0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=r</a:t>
            </a:r>
            <a:r>
              <a:rPr lang="en-US" altLang="zh-CN" sz="2000" baseline="30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 mod n</a:t>
            </a:r>
            <a:endParaRPr lang="en-US" altLang="zh-CN" i="1" dirty="0" smtClean="0">
              <a:cs typeface="Times New Roman" pitchFamily="18" charset="0"/>
              <a:sym typeface="Symbo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 pitchFamily="18" charset="0"/>
                <a:sym typeface="Symbol"/>
              </a:rPr>
              <a:t>对</a:t>
            </a:r>
            <a:r>
              <a:rPr lang="en-US" altLang="zh-CN" dirty="0" err="1" smtClean="0">
                <a:cs typeface="Times New Roman" pitchFamily="18" charset="0"/>
                <a:sym typeface="Symbol"/>
              </a:rPr>
              <a:t>i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=1…t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执行：</a:t>
            </a:r>
            <a:endParaRPr lang="en-US" altLang="zh-CN" dirty="0" smtClean="0">
              <a:cs typeface="Times New Roman" pitchFamily="18" charset="0"/>
              <a:sym typeface="Symbol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>
                <a:cs typeface="Times New Roman" pitchFamily="18" charset="0"/>
                <a:sym typeface="Symbol"/>
              </a:rPr>
              <a:t>计算</a:t>
            </a:r>
            <a:r>
              <a:rPr lang="en-US" altLang="zh-CN" sz="2400" dirty="0" smtClean="0">
                <a:cs typeface="Times New Roman" pitchFamily="18" charset="0"/>
                <a:sym typeface="Symbol"/>
              </a:rPr>
              <a:t>x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en-US" altLang="zh-CN" sz="2400" dirty="0" smtClean="0">
                <a:cs typeface="Times New Roman" pitchFamily="18" charset="0"/>
                <a:sym typeface="Symbol"/>
              </a:rPr>
              <a:t>=x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i-1</a:t>
            </a:r>
            <a:r>
              <a:rPr lang="en-US" altLang="zh-CN" sz="2400" baseline="30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sz="2400" dirty="0" smtClean="0">
                <a:cs typeface="Times New Roman" pitchFamily="18" charset="0"/>
                <a:sym typeface="Symbol"/>
              </a:rPr>
              <a:t> mod n</a:t>
            </a:r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>
                <a:cs typeface="Times New Roman" pitchFamily="18" charset="0"/>
              </a:rPr>
              <a:t>记</a:t>
            </a:r>
            <a:r>
              <a:rPr lang="en-US" altLang="zh-CN" sz="2400" dirty="0" smtClean="0">
                <a:cs typeface="Times New Roman" pitchFamily="18" charset="0"/>
              </a:rPr>
              <a:t>p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zh-CN" altLang="en-US" sz="2400" dirty="0" smtClean="0">
                <a:cs typeface="Times New Roman" pitchFamily="18" charset="0"/>
              </a:rPr>
              <a:t>为</a:t>
            </a:r>
            <a:r>
              <a:rPr lang="en-US" altLang="zh-CN" sz="2400" dirty="0" smtClean="0">
                <a:cs typeface="Times New Roman" pitchFamily="18" charset="0"/>
              </a:rPr>
              <a:t>x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zh-CN" altLang="en-US" sz="2400" dirty="0" smtClean="0">
                <a:cs typeface="Times New Roman" pitchFamily="18" charset="0"/>
              </a:rPr>
              <a:t>的最低</a:t>
            </a:r>
            <a:r>
              <a:rPr lang="en-US" altLang="zh-CN" sz="2400" dirty="0" smtClean="0">
                <a:cs typeface="Times New Roman" pitchFamily="18" charset="0"/>
              </a:rPr>
              <a:t>h</a:t>
            </a:r>
            <a:r>
              <a:rPr lang="zh-CN" altLang="en-US" sz="2400" dirty="0" smtClean="0">
                <a:cs typeface="Times New Roman" pitchFamily="18" charset="0"/>
              </a:rPr>
              <a:t>位比特</a:t>
            </a:r>
            <a:endParaRPr lang="en-US" altLang="zh-CN" sz="2400" dirty="0" smtClean="0">
              <a:cs typeface="Times New Roman" pitchFamily="18" charset="0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>
                <a:cs typeface="Times New Roman" pitchFamily="18" charset="0"/>
              </a:rPr>
              <a:t>计算</a:t>
            </a:r>
            <a:r>
              <a:rPr lang="en-US" altLang="zh-CN" sz="2400" dirty="0" err="1" smtClean="0">
                <a:cs typeface="Times New Roman" pitchFamily="18" charset="0"/>
              </a:rPr>
              <a:t>c</a:t>
            </a:r>
            <a:r>
              <a:rPr lang="en-US" altLang="zh-CN" sz="2400" baseline="-25000" dirty="0" err="1" smtClean="0">
                <a:cs typeface="Times New Roman" pitchFamily="18" charset="0"/>
                <a:sym typeface="Symbol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=</a:t>
            </a:r>
            <a:r>
              <a:rPr lang="en-US" altLang="zh-CN" sz="2400" dirty="0" err="1" smtClean="0">
                <a:cs typeface="Times New Roman" pitchFamily="18" charset="0"/>
              </a:rPr>
              <a:t>p</a:t>
            </a:r>
            <a:r>
              <a:rPr lang="en-US" altLang="zh-CN" sz="2400" baseline="-25000" dirty="0" err="1" smtClean="0">
                <a:cs typeface="Times New Roman" pitchFamily="18" charset="0"/>
                <a:sym typeface="Symbol"/>
              </a:rPr>
              <a:t>i</a:t>
            </a:r>
            <a:r>
              <a:rPr lang="en-US" altLang="zh-CN" sz="2400" dirty="0" err="1" smtClean="0">
                <a:cs typeface="Times New Roman" pitchFamily="18" charset="0"/>
              </a:rPr>
              <a:t>⊕m</a:t>
            </a:r>
            <a:r>
              <a:rPr lang="en-US" altLang="zh-CN" sz="2400" baseline="-25000" dirty="0" err="1" smtClean="0">
                <a:cs typeface="Times New Roman" pitchFamily="18" charset="0"/>
                <a:sym typeface="Symbol"/>
              </a:rPr>
              <a:t>i</a:t>
            </a:r>
            <a:endParaRPr lang="en-US" altLang="zh-CN" sz="2400" baseline="-25000" dirty="0" smtClean="0">
              <a:cs typeface="Times New Roman" pitchFamily="18" charset="0"/>
              <a:sym typeface="Symbo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 pitchFamily="18" charset="0"/>
              </a:rPr>
              <a:t>计算</a:t>
            </a:r>
            <a:r>
              <a:rPr lang="en-US" altLang="zh-CN" dirty="0" smtClean="0">
                <a:cs typeface="Times New Roman" pitchFamily="18" charset="0"/>
              </a:rPr>
              <a:t>x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t+1</a:t>
            </a:r>
            <a:r>
              <a:rPr lang="en-US" altLang="zh-CN" dirty="0" smtClean="0">
                <a:cs typeface="Times New Roman" pitchFamily="18" charset="0"/>
              </a:rPr>
              <a:t>=x</a:t>
            </a:r>
            <a:r>
              <a:rPr lang="en-US" altLang="zh-CN" baseline="-25000" dirty="0" smtClean="0">
                <a:cs typeface="Times New Roman" pitchFamily="18" charset="0"/>
                <a:sym typeface="Symbol"/>
              </a:rPr>
              <a:t>t</a:t>
            </a:r>
            <a:r>
              <a:rPr lang="en-US" altLang="zh-CN" sz="2000" baseline="30000" dirty="0" smtClean="0">
                <a:cs typeface="Times New Roman" pitchFamily="18" charset="0"/>
                <a:sym typeface="Symbol"/>
              </a:rPr>
              <a:t>2</a:t>
            </a:r>
            <a:r>
              <a:rPr lang="en-US" altLang="zh-CN" dirty="0" smtClean="0">
                <a:cs typeface="Times New Roman" pitchFamily="18" charset="0"/>
              </a:rPr>
              <a:t> mod n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cs typeface="Times New Roman" pitchFamily="18" charset="0"/>
              </a:rPr>
              <a:t>发送密文</a:t>
            </a:r>
            <a:r>
              <a:rPr lang="en-US" altLang="zh-CN" dirty="0" smtClean="0">
                <a:cs typeface="Times New Roman" pitchFamily="18" charset="0"/>
              </a:rPr>
              <a:t>c =</a:t>
            </a:r>
            <a:r>
              <a:rPr lang="en-US" altLang="zh-CN" dirty="0" smtClean="0"/>
              <a:t> (c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,c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,…,c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t+1</a:t>
            </a:r>
            <a:r>
              <a:rPr lang="en-US" altLang="zh-CN" dirty="0" smtClean="0"/>
              <a:t>)</a:t>
            </a:r>
            <a:endParaRPr lang="en-US" altLang="zh-CN" dirty="0" smtClean="0"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86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5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解密：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=((p+1)/4)</a:t>
            </a:r>
            <a:r>
              <a:rPr lang="en-US" altLang="zh-CN" baseline="30000" dirty="0" smtClean="0"/>
              <a:t>t+1</a:t>
            </a:r>
            <a:r>
              <a:rPr lang="en-US" altLang="zh-CN" dirty="0" smtClean="0"/>
              <a:t> mod (p-1)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=((q+1)/4)</a:t>
            </a:r>
            <a:r>
              <a:rPr lang="en-US" altLang="zh-CN" baseline="30000" dirty="0" smtClean="0"/>
              <a:t>t+1</a:t>
            </a:r>
            <a:r>
              <a:rPr lang="en-US" altLang="zh-CN" dirty="0" smtClean="0"/>
              <a:t> mod (q-1)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u=x</a:t>
            </a:r>
            <a:r>
              <a:rPr lang="en-US" altLang="zh-CN" baseline="-25000" dirty="0" smtClean="0"/>
              <a:t>t+1</a:t>
            </a:r>
            <a:r>
              <a:rPr lang="en-US" altLang="zh-CN" baseline="30000" dirty="0" smtClean="0"/>
              <a:t>d</a:t>
            </a:r>
            <a:r>
              <a:rPr lang="en-US" altLang="zh-CN" baseline="16000" dirty="0" smtClean="0"/>
              <a:t>1</a:t>
            </a:r>
            <a:r>
              <a:rPr lang="en-US" altLang="zh-CN" dirty="0" smtClean="0"/>
              <a:t> mod p, v=x</a:t>
            </a:r>
            <a:r>
              <a:rPr lang="en-US" altLang="zh-CN" baseline="-25000" dirty="0" smtClean="0"/>
              <a:t>t+1</a:t>
            </a:r>
            <a:r>
              <a:rPr lang="en-US" altLang="zh-CN" baseline="30000" dirty="0" smtClean="0"/>
              <a:t>d</a:t>
            </a:r>
            <a:r>
              <a:rPr lang="en-US" altLang="zh-CN" baseline="16000" dirty="0" smtClean="0"/>
              <a:t>2</a:t>
            </a:r>
            <a:r>
              <a:rPr lang="en-US" altLang="zh-CN" dirty="0" smtClean="0"/>
              <a:t> mod q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计算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vap+ubq</a:t>
            </a:r>
            <a:r>
              <a:rPr lang="en-US" altLang="zh-CN" dirty="0" smtClean="0"/>
              <a:t> mod n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=1…t</a:t>
            </a:r>
            <a:r>
              <a:rPr lang="zh-CN" altLang="en-US" dirty="0" smtClean="0"/>
              <a:t>，执行</a:t>
            </a:r>
            <a:endParaRPr lang="en-US" altLang="zh-CN" dirty="0" smtClean="0"/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/>
              <a:t>计算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t</a:t>
            </a:r>
            <a:r>
              <a:rPr lang="en-US" altLang="zh-CN" sz="2400" dirty="0" smtClean="0"/>
              <a:t>=x</a:t>
            </a:r>
            <a:r>
              <a:rPr lang="en-US" altLang="zh-CN" sz="2400" baseline="-25000" dirty="0" smtClean="0"/>
              <a:t>i-1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 mod n</a:t>
            </a:r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>
                <a:cs typeface="Times New Roman" pitchFamily="18" charset="0"/>
              </a:rPr>
              <a:t>记</a:t>
            </a:r>
            <a:r>
              <a:rPr lang="en-US" altLang="zh-CN" sz="2400" dirty="0" smtClean="0">
                <a:cs typeface="Times New Roman" pitchFamily="18" charset="0"/>
              </a:rPr>
              <a:t>p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zh-CN" altLang="en-US" sz="2400" dirty="0" smtClean="0">
                <a:cs typeface="Times New Roman" pitchFamily="18" charset="0"/>
              </a:rPr>
              <a:t>为</a:t>
            </a:r>
            <a:r>
              <a:rPr lang="en-US" altLang="zh-CN" sz="2400" dirty="0" smtClean="0">
                <a:cs typeface="Times New Roman" pitchFamily="18" charset="0"/>
              </a:rPr>
              <a:t>x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zh-CN" altLang="en-US" sz="2400" dirty="0" smtClean="0">
                <a:cs typeface="Times New Roman" pitchFamily="18" charset="0"/>
              </a:rPr>
              <a:t>的最低</a:t>
            </a:r>
            <a:r>
              <a:rPr lang="en-US" altLang="zh-CN" sz="2400" dirty="0" smtClean="0">
                <a:cs typeface="Times New Roman" pitchFamily="18" charset="0"/>
              </a:rPr>
              <a:t>h</a:t>
            </a:r>
            <a:r>
              <a:rPr lang="zh-CN" altLang="en-US" sz="2400" dirty="0" smtClean="0">
                <a:cs typeface="Times New Roman" pitchFamily="18" charset="0"/>
              </a:rPr>
              <a:t>位比特</a:t>
            </a:r>
            <a:endParaRPr lang="en-US" altLang="zh-CN" sz="2400" dirty="0" smtClean="0">
              <a:cs typeface="Times New Roman" pitchFamily="18" charset="0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zh-CN" altLang="en-US" sz="2400" dirty="0" smtClean="0"/>
              <a:t>计算</a:t>
            </a:r>
            <a:r>
              <a:rPr lang="en-US" altLang="zh-CN" sz="2400" dirty="0" smtClean="0"/>
              <a:t>m</a:t>
            </a:r>
            <a:r>
              <a:rPr lang="en-US" altLang="zh-CN" sz="2400" baseline="-25000" dirty="0" smtClean="0">
                <a:cs typeface="Times New Roman" pitchFamily="18" charset="0"/>
                <a:sym typeface="Symbol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=</a:t>
            </a:r>
            <a:r>
              <a:rPr lang="en-US" altLang="zh-CN" sz="2400" dirty="0" err="1" smtClean="0">
                <a:cs typeface="Times New Roman" pitchFamily="18" charset="0"/>
              </a:rPr>
              <a:t>p</a:t>
            </a:r>
            <a:r>
              <a:rPr lang="en-US" altLang="zh-CN" sz="2400" baseline="-25000" dirty="0" err="1" smtClean="0">
                <a:cs typeface="Times New Roman" pitchFamily="18" charset="0"/>
                <a:sym typeface="Symbol"/>
              </a:rPr>
              <a:t>i</a:t>
            </a:r>
            <a:r>
              <a:rPr lang="en-US" altLang="zh-CN" sz="2400" dirty="0" err="1" smtClean="0">
                <a:cs typeface="Times New Roman" pitchFamily="18" charset="0"/>
              </a:rPr>
              <a:t>⊕c</a:t>
            </a:r>
            <a:r>
              <a:rPr lang="en-US" altLang="zh-CN" sz="2400" baseline="-25000" dirty="0" err="1" smtClean="0">
                <a:cs typeface="Times New Roman" pitchFamily="18" charset="0"/>
                <a:sym typeface="Symbol"/>
              </a:rPr>
              <a:t>i</a:t>
            </a:r>
            <a:endParaRPr 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87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解密的证明：</a:t>
            </a:r>
            <a:endParaRPr lang="en-US" altLang="zh-CN" dirty="0" smtClean="0"/>
          </a:p>
          <a:p>
            <a:pPr lvl="1">
              <a:buNone/>
            </a:pPr>
            <a:r>
              <a:rPr lang="zh-CN" altLang="en-US" dirty="0" smtClean="0"/>
              <a:t>注意到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t+1</a:t>
            </a:r>
            <a:r>
              <a:rPr lang="en-US" altLang="zh-CN" baseline="30000" dirty="0" smtClean="0"/>
              <a:t>(p+1)/4</a:t>
            </a:r>
            <a:r>
              <a:rPr lang="en-US" altLang="zh-CN" dirty="0" smtClean="0"/>
              <a:t> mod p =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t</a:t>
            </a:r>
            <a:endParaRPr lang="en-US" altLang="zh-CN" baseline="-25000" dirty="0" smtClean="0"/>
          </a:p>
          <a:p>
            <a:pPr lvl="1">
              <a:buNone/>
            </a:pPr>
            <a:r>
              <a:rPr lang="zh-CN" altLang="en-US" dirty="0" smtClean="0"/>
              <a:t>重复计算</a:t>
            </a:r>
            <a:r>
              <a:rPr lang="en-US" altLang="zh-CN" dirty="0" smtClean="0"/>
              <a:t>t+1</a:t>
            </a:r>
            <a:r>
              <a:rPr lang="zh-CN" altLang="en-US" dirty="0" smtClean="0"/>
              <a:t>次，</a:t>
            </a:r>
            <a:r>
              <a:rPr lang="en-US" altLang="zh-CN" dirty="0" smtClean="0"/>
              <a:t> u ≡ x</a:t>
            </a:r>
            <a:r>
              <a:rPr lang="en-US" altLang="zh-CN" baseline="-25000" dirty="0" smtClean="0"/>
              <a:t>t+1</a:t>
            </a:r>
            <a:r>
              <a:rPr lang="en-US" altLang="zh-CN" baseline="30000" dirty="0" smtClean="0"/>
              <a:t>d</a:t>
            </a:r>
            <a:r>
              <a:rPr lang="en-US" altLang="zh-CN" baseline="16000" dirty="0" smtClean="0"/>
              <a:t>1</a:t>
            </a:r>
            <a:r>
              <a:rPr lang="en-US" altLang="zh-CN" dirty="0" smtClean="0"/>
              <a:t> ≡ 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(mod p)</a:t>
            </a:r>
            <a:endParaRPr lang="en-US" altLang="zh-CN" baseline="-25000" dirty="0" smtClean="0"/>
          </a:p>
          <a:p>
            <a:pPr lvl="1">
              <a:buNone/>
            </a:pPr>
            <a:r>
              <a:rPr lang="zh-CN" altLang="en-US" dirty="0" smtClean="0"/>
              <a:t>同理</a:t>
            </a:r>
            <a:r>
              <a:rPr lang="en-US" altLang="zh-CN" dirty="0" smtClean="0"/>
              <a:t>v ≡ 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(mod q)</a:t>
            </a:r>
            <a:endParaRPr lang="en-US" altLang="zh-CN" baseline="-25000" dirty="0" smtClean="0"/>
          </a:p>
          <a:p>
            <a:pPr lvl="1">
              <a:buNone/>
            </a:pPr>
            <a:r>
              <a:rPr lang="zh-CN" altLang="en-US" dirty="0" smtClean="0"/>
              <a:t>∵ </a:t>
            </a:r>
            <a:r>
              <a:rPr lang="en-US" altLang="zh-CN" dirty="0" err="1" smtClean="0"/>
              <a:t>ap+bq</a:t>
            </a:r>
            <a:r>
              <a:rPr lang="en-US" altLang="zh-CN" dirty="0" smtClean="0"/>
              <a:t>=1</a:t>
            </a:r>
          </a:p>
          <a:p>
            <a:pPr lvl="1">
              <a:buNone/>
            </a:pPr>
            <a:r>
              <a:rPr lang="zh-CN" altLang="en-US" dirty="0" smtClean="0"/>
              <a:t>∴ </a:t>
            </a:r>
            <a:r>
              <a:rPr lang="en-US" altLang="zh-CN" dirty="0" err="1" smtClean="0"/>
              <a:t>vap+ubq</a:t>
            </a:r>
            <a:r>
              <a:rPr lang="en-US" altLang="zh-CN" dirty="0" smtClean="0"/>
              <a:t> ≡ 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(mod p), </a:t>
            </a:r>
            <a:r>
              <a:rPr lang="en-US" altLang="zh-CN" dirty="0" err="1" smtClean="0"/>
              <a:t>vap+ubq</a:t>
            </a:r>
            <a:r>
              <a:rPr lang="en-US" altLang="zh-CN" dirty="0" smtClean="0"/>
              <a:t> ≡ 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(mod q)</a:t>
            </a:r>
          </a:p>
          <a:p>
            <a:pPr lvl="1">
              <a:buNone/>
            </a:pPr>
            <a:r>
              <a:rPr lang="zh-CN" altLang="en-US" dirty="0" smtClean="0"/>
              <a:t>∴</a:t>
            </a:r>
            <a:r>
              <a:rPr lang="en-US" altLang="zh-CN" dirty="0" smtClean="0"/>
              <a:t> x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vap+ubq</a:t>
            </a:r>
            <a:r>
              <a:rPr lang="en-US" altLang="zh-CN" dirty="0" smtClean="0"/>
              <a:t> (mod n)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解出，即可逐个恢复明文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88</a:t>
            </a:fld>
            <a:endParaRPr lang="en-US" altLang="zh-CN" dirty="0"/>
          </a:p>
        </p:txBody>
      </p:sp>
      <p:sp>
        <p:nvSpPr>
          <p:cNvPr id="12" name="流程图: 合并 11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第五节 公钥密码系统的密钥管理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83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公钥密码体制的主要应用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保密：</a:t>
            </a:r>
            <a:r>
              <a:rPr lang="en-US" altLang="zh-CN" sz="2400" i="1" dirty="0" smtClean="0"/>
              <a:t>Alice</a:t>
            </a:r>
            <a:r>
              <a:rPr lang="zh-CN" altLang="en-US" sz="2400" i="1" dirty="0" smtClean="0"/>
              <a:t>要发消息给</a:t>
            </a:r>
            <a:r>
              <a:rPr lang="en-US" altLang="zh-CN" sz="2400" i="1" dirty="0" smtClean="0"/>
              <a:t>Bob</a:t>
            </a:r>
            <a:endParaRPr lang="en-US" altLang="zh-CN" i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Alice</a:t>
            </a:r>
            <a:r>
              <a:rPr lang="zh-CN" altLang="en-US" sz="2000" dirty="0" smtClean="0"/>
              <a:t>用</a:t>
            </a:r>
            <a:r>
              <a:rPr lang="en-US" altLang="zh-CN" sz="2000" dirty="0" smtClean="0"/>
              <a:t>Bob</a:t>
            </a:r>
            <a:r>
              <a:rPr lang="zh-CN" altLang="en-US" sz="2000" dirty="0" smtClean="0"/>
              <a:t>的公钥对消息加密</a:t>
            </a:r>
            <a:r>
              <a:rPr lang="en-US" altLang="zh-CN" sz="2000" dirty="0" smtClean="0"/>
              <a:t>C=E(</a:t>
            </a:r>
            <a:r>
              <a:rPr lang="en-US" altLang="zh-CN" sz="2000" dirty="0" err="1" smtClean="0"/>
              <a:t>PU</a:t>
            </a:r>
            <a:r>
              <a:rPr lang="en-US" altLang="zh-CN" sz="2000" baseline="-25000" dirty="0" err="1" smtClean="0"/>
              <a:t>b</a:t>
            </a:r>
            <a:r>
              <a:rPr lang="en-US" altLang="zh-CN" sz="2000" dirty="0" err="1" smtClean="0"/>
              <a:t>,m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Bob</a:t>
            </a:r>
            <a:r>
              <a:rPr lang="zh-CN" altLang="en-US" sz="2000" dirty="0" smtClean="0"/>
              <a:t>收到消息后，用其私钥对消息解密</a:t>
            </a:r>
            <a:r>
              <a:rPr lang="en-US" altLang="zh-CN" sz="2000" dirty="0" smtClean="0"/>
              <a:t>M=D(</a:t>
            </a:r>
            <a:r>
              <a:rPr lang="en-US" altLang="zh-CN" sz="2000" dirty="0" err="1" smtClean="0"/>
              <a:t>PR</a:t>
            </a:r>
            <a:r>
              <a:rPr lang="en-US" altLang="zh-CN" sz="2000" baseline="-25000" dirty="0" err="1" smtClean="0"/>
              <a:t>b</a:t>
            </a:r>
            <a:r>
              <a:rPr lang="en-US" altLang="zh-CN" sz="2000" dirty="0" err="1" smtClean="0"/>
              <a:t>,C</a:t>
            </a:r>
            <a:r>
              <a:rPr lang="en-US" altLang="zh-CN" sz="2000" dirty="0" smtClean="0"/>
              <a:t>)</a:t>
            </a:r>
          </a:p>
          <a:p>
            <a:pPr lvl="1"/>
            <a:r>
              <a:rPr lang="zh-CN" altLang="en-US" sz="2000" dirty="0" smtClean="0"/>
              <a:t>只有</a:t>
            </a:r>
            <a:r>
              <a:rPr lang="en-US" altLang="zh-CN" sz="2000" dirty="0" smtClean="0"/>
              <a:t>Bob</a:t>
            </a:r>
            <a:r>
              <a:rPr lang="zh-CN" altLang="en-US" sz="2000" dirty="0" smtClean="0"/>
              <a:t>知道自身的私钥，其他接收者均不能解密消息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780928"/>
            <a:ext cx="5112568" cy="29693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13" name="流程图: 合并 12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一、密钥长度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公开密钥算法的安全性基于</a:t>
            </a:r>
            <a:r>
              <a:rPr lang="en-US" altLang="zh-CN" dirty="0" smtClean="0"/>
              <a:t>NP</a:t>
            </a:r>
            <a:r>
              <a:rPr lang="zh-CN" altLang="en-US" dirty="0" smtClean="0"/>
              <a:t>数学难题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大数因子分解技术的发展比数学家的预计还要快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1983</a:t>
            </a:r>
            <a:r>
              <a:rPr lang="zh-CN" altLang="en-US" sz="2000" dirty="0" smtClean="0"/>
              <a:t>年，分解</a:t>
            </a:r>
            <a:r>
              <a:rPr lang="en-US" altLang="zh-CN" sz="2000" dirty="0" smtClean="0"/>
              <a:t>71</a:t>
            </a:r>
            <a:r>
              <a:rPr lang="zh-CN" altLang="en-US" sz="2000" dirty="0" smtClean="0"/>
              <a:t>位的数据需要</a:t>
            </a:r>
            <a:r>
              <a:rPr lang="en-US" altLang="zh-CN" sz="2000" dirty="0" smtClean="0"/>
              <a:t>0.1mips-year</a:t>
            </a:r>
          </a:p>
          <a:p>
            <a:pPr lvl="1"/>
            <a:r>
              <a:rPr lang="en-US" altLang="zh-CN" sz="2000" dirty="0" smtClean="0"/>
              <a:t>1994</a:t>
            </a:r>
            <a:r>
              <a:rPr lang="zh-CN" altLang="en-US" sz="2000" dirty="0" smtClean="0"/>
              <a:t>年，分解</a:t>
            </a:r>
            <a:r>
              <a:rPr lang="en-US" altLang="zh-CN" sz="2000" dirty="0" smtClean="0"/>
              <a:t>129</a:t>
            </a:r>
            <a:r>
              <a:rPr lang="zh-CN" altLang="en-US" sz="2000" dirty="0" smtClean="0"/>
              <a:t>位的数据需要</a:t>
            </a:r>
            <a:r>
              <a:rPr lang="en-US" altLang="zh-CN" sz="2000" dirty="0" smtClean="0"/>
              <a:t>5000mips-year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主要的大数分解算法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二次筛选法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一般数域筛选法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</a:t>
            </a:r>
            <a:r>
              <a:rPr lang="en-US" altLang="zh-CN" dirty="0" smtClean="0"/>
              <a:t>116</a:t>
            </a:r>
            <a:r>
              <a:rPr lang="zh-CN" altLang="en-US" dirty="0" smtClean="0"/>
              <a:t>位以上的大数分解比二次筛选法快得多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特殊数域筛选法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分解一些特殊形式的数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90</a:t>
            </a:fld>
            <a:endParaRPr lang="en-US" altLang="zh-CN" dirty="0"/>
          </a:p>
        </p:txBody>
      </p:sp>
      <p:sp>
        <p:nvSpPr>
          <p:cNvPr id="6" name="流程图: 合并 5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/>
              <a:t>1995</a:t>
            </a:r>
            <a:r>
              <a:rPr lang="zh-CN" altLang="en-US" sz="2400" dirty="0" smtClean="0"/>
              <a:t>年公布的大数分解能力</a:t>
            </a:r>
            <a:endParaRPr lang="en-US" altLang="zh-CN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zh-CN" altLang="en-US" sz="2400" dirty="0" smtClean="0"/>
              <a:t>当前，民用公钥密码一般取</a:t>
            </a:r>
            <a:r>
              <a:rPr lang="en-US" altLang="zh-CN" sz="2400" dirty="0" smtClean="0"/>
              <a:t>1024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2048</a:t>
            </a:r>
            <a:r>
              <a:rPr lang="zh-CN" altLang="en-US" sz="2400" dirty="0" smtClean="0"/>
              <a:t>位，政府往往取</a:t>
            </a:r>
            <a:r>
              <a:rPr lang="en-US" altLang="zh-CN" sz="2400" dirty="0" smtClean="0"/>
              <a:t>2048</a:t>
            </a:r>
            <a:r>
              <a:rPr lang="zh-CN" altLang="en-US" sz="2400" dirty="0" smtClean="0"/>
              <a:t>位或</a:t>
            </a:r>
            <a:r>
              <a:rPr lang="en-US" altLang="zh-CN" sz="2400" dirty="0" smtClean="0"/>
              <a:t>4096</a:t>
            </a:r>
            <a:r>
              <a:rPr lang="zh-CN" altLang="en-US" sz="2400" dirty="0" smtClean="0"/>
              <a:t>位。</a:t>
            </a:r>
            <a:endParaRPr lang="en-US" altLang="zh-CN" sz="2400" dirty="0" smtClean="0"/>
          </a:p>
          <a:p>
            <a:pPr lvl="1"/>
            <a:endParaRPr lang="en-US" sz="2000" dirty="0" smtClean="0"/>
          </a:p>
          <a:p>
            <a:r>
              <a:rPr lang="zh-CN" altLang="en-US" sz="2400" dirty="0" smtClean="0"/>
              <a:t>预测大数分解能力是非常困难的</a:t>
            </a:r>
            <a:endParaRPr 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48328"/>
              </p:ext>
            </p:extLst>
          </p:nvPr>
        </p:nvGraphicFramePr>
        <p:xfrm>
          <a:off x="1259632" y="1628800"/>
          <a:ext cx="6984776" cy="2865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4890"/>
                <a:gridCol w="2711574"/>
                <a:gridCol w="2808312"/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一般数域筛选法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b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-year)</a:t>
                      </a:r>
                      <a:endParaRPr 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特殊数域筛选法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b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-year)</a:t>
                      </a:r>
                      <a:endParaRPr 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&lt;200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768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100000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1024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×10</a:t>
                      </a:r>
                      <a:r>
                        <a:rPr lang="en-US" altLang="zh-CN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1280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1×</a:t>
                      </a: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×10</a:t>
                      </a:r>
                      <a:r>
                        <a:rPr lang="en-US" altLang="zh-CN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baseline="30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1536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3×</a:t>
                      </a: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2×10</a:t>
                      </a:r>
                      <a:r>
                        <a:rPr lang="en-US" altLang="zh-CN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baseline="30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2048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3×</a:t>
                      </a:r>
                      <a:r>
                        <a:rPr 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4×10</a:t>
                      </a:r>
                      <a:r>
                        <a:rPr lang="en-US" altLang="zh-CN" baseline="30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baseline="30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91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DNA</a:t>
            </a:r>
            <a:r>
              <a:rPr lang="zh-CN" altLang="en-US" dirty="0" smtClean="0"/>
              <a:t>技术：利用</a:t>
            </a:r>
            <a:r>
              <a:rPr lang="en-US" altLang="zh-CN" dirty="0" smtClean="0"/>
              <a:t>DNA</a:t>
            </a:r>
            <a:r>
              <a:rPr lang="zh-CN" altLang="en-US" dirty="0" smtClean="0"/>
              <a:t>链来求解</a:t>
            </a:r>
            <a:r>
              <a:rPr lang="en-US" altLang="zh-CN" dirty="0" smtClean="0"/>
              <a:t>NP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图的哈密尔顿环问题：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结点由一段</a:t>
            </a:r>
            <a:r>
              <a:rPr lang="en-US" altLang="zh-CN" dirty="0" smtClean="0"/>
              <a:t>DNA</a:t>
            </a:r>
            <a:r>
              <a:rPr lang="zh-CN" altLang="en-US" dirty="0" smtClean="0"/>
              <a:t>分子表示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每条边也用一段</a:t>
            </a:r>
            <a:r>
              <a:rPr lang="en-US" altLang="zh-CN" dirty="0" smtClean="0"/>
              <a:t>DNA</a:t>
            </a:r>
            <a:r>
              <a:rPr lang="zh-CN" altLang="en-US" dirty="0" smtClean="0"/>
              <a:t>分子表示，分子两端可以与相应的结点分子相连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制备大量分子，充分反应后，利用重力析解出特定的分子链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量子技术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可以解决</a:t>
            </a:r>
            <a:r>
              <a:rPr lang="en-US" altLang="zh-CN" dirty="0" smtClean="0"/>
              <a:t>NP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威胁基于大数分解或离散对数的密码系统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2008</a:t>
            </a:r>
            <a:r>
              <a:rPr lang="zh-CN" altLang="en-US" dirty="0" smtClean="0"/>
              <a:t>年，分解</a:t>
            </a:r>
            <a:r>
              <a:rPr lang="en-US" altLang="zh-CN" dirty="0" smtClean="0"/>
              <a:t>21</a:t>
            </a:r>
          </a:p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92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密码系统的安全性有最薄弱环节决定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选择安全强度相当的密钥长度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zh-CN" altLang="en-US" dirty="0" smtClean="0"/>
              <a:t>应注意，安全强度是随时间变化的</a:t>
            </a:r>
            <a:endParaRPr lang="en-US" dirty="0" smtClean="0"/>
          </a:p>
          <a:p>
            <a:pPr lvl="1"/>
            <a:r>
              <a:rPr lang="zh-CN" altLang="en-US" dirty="0" smtClean="0"/>
              <a:t>密钥长度随着运算能力的增加而增加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对称密钥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密钥长度随着算法的改进而增加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公开密钥</a:t>
            </a: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92397"/>
              </p:ext>
            </p:extLst>
          </p:nvPr>
        </p:nvGraphicFramePr>
        <p:xfrm>
          <a:off x="827584" y="2276872"/>
          <a:ext cx="7416825" cy="1188720"/>
        </p:xfrm>
        <a:graphic>
          <a:graphicData uri="http://schemas.openxmlformats.org/drawingml/2006/table">
            <a:tbl>
              <a:tblPr firstCol="1" bandCol="1">
                <a:tableStyleId>{284E427A-3D55-4303-BF80-6455036E1DE7}</a:tableStyleId>
              </a:tblPr>
              <a:tblGrid>
                <a:gridCol w="1362273"/>
                <a:gridCol w="1009092"/>
                <a:gridCol w="1009092"/>
                <a:gridCol w="1009092"/>
                <a:gridCol w="1009092"/>
                <a:gridCol w="1009092"/>
                <a:gridCol w="100909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对称密钥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en-US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密钥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1024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2048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3072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7680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15360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ECC</a:t>
                      </a:r>
                      <a:r>
                        <a:rPr lang="zh-CN" altLang="en-US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密钥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161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384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/>
              <a:t>二、公钥密码系统的密钥分配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latin typeface="+mn-ea"/>
                <a:ea typeface="+mn-ea"/>
              </a:rPr>
              <a:t>公钥的管理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分配方法：</a:t>
            </a:r>
            <a:endParaRPr lang="en-US" altLang="zh-CN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公开发布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公开可访问目录</a:t>
            </a:r>
            <a:endParaRPr lang="en-AU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公钥授权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公钥证书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5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1</a:t>
            </a:r>
            <a:r>
              <a:rPr lang="zh-CN" altLang="en-US" dirty="0" smtClean="0"/>
              <a:t>、公钥的公开发布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用户直接将公钥发送给另一方，或进行广播通知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例如：将</a:t>
            </a:r>
            <a:r>
              <a:rPr lang="en-US" altLang="zh-CN" dirty="0" smtClean="0"/>
              <a:t>PGP</a:t>
            </a:r>
            <a:r>
              <a:rPr lang="zh-CN" altLang="en-US" dirty="0" smtClean="0"/>
              <a:t>密钥附在邮件上或发布给新闻组</a:t>
            </a:r>
            <a:r>
              <a:rPr lang="en-US" altLang="zh-CN" dirty="0" smtClean="0"/>
              <a:t>/</a:t>
            </a:r>
            <a:r>
              <a:rPr lang="zh-CN" altLang="en-US" dirty="0" smtClean="0"/>
              <a:t>邮件组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主要弱点是可以被伪造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假冒者可以冒充用户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，将公钥公开发布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发现，并通知所有人之前，假冒者可以解读所有发往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的消息</a:t>
            </a:r>
            <a:endParaRPr lang="en-US" altLang="zh-CN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357430"/>
            <a:ext cx="6000792" cy="20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429000"/>
            <a:ext cx="4219550" cy="201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2</a:t>
            </a:r>
            <a:r>
              <a:rPr lang="zh-CN" altLang="en-US" dirty="0" smtClean="0"/>
              <a:t>、公开可访问的目录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在一个公开可访问目录下注册公钥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提供更高的安全性</a:t>
            </a:r>
            <a:endParaRPr lang="en-US" altLang="zh-CN" dirty="0" smtClean="0"/>
          </a:p>
          <a:p>
            <a:r>
              <a:rPr lang="zh-CN" altLang="en-US" dirty="0" smtClean="0"/>
              <a:t>该目录应由可信实体或组织负责，内容包括：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包括条目｛姓名，公钥｝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公钥的注册必须亲自进行，或通过安全认证的通信进行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用户可以在任何时刻更新公钥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该目录应定期更新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该目录可以通过网络访问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仍有被假冒的风险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目录管理员的密钥泄漏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管理目录的服务器被攻破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8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3</a:t>
            </a:r>
            <a:r>
              <a:rPr lang="zh-CN" altLang="en-US" dirty="0" smtClean="0"/>
              <a:t>、公钥授权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677284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5C3986-FA80-4EE7-9FDC-15A4E8531ED7}" type="slidenum">
              <a:rPr lang="zh-CN" altLang="en-US" smtClean="0"/>
              <a:pPr>
                <a:defRPr/>
              </a:pPr>
              <a:t>97</a:t>
            </a:fld>
            <a:endParaRPr lang="en-US" altLang="zh-CN" dirty="0"/>
          </a:p>
        </p:txBody>
      </p:sp>
      <p:sp>
        <p:nvSpPr>
          <p:cNvPr id="10" name="流程图: 合并 9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475656" y="1628800"/>
            <a:ext cx="1903020" cy="1762847"/>
            <a:chOff x="1475656" y="1628800"/>
            <a:chExt cx="1903020" cy="1762847"/>
          </a:xfrm>
        </p:grpSpPr>
        <p:sp>
          <p:nvSpPr>
            <p:cNvPr id="11" name="椭圆 10"/>
            <p:cNvSpPr/>
            <p:nvPr/>
          </p:nvSpPr>
          <p:spPr>
            <a:xfrm rot="19319004">
              <a:off x="2979046" y="1879479"/>
              <a:ext cx="399630" cy="1512168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75656" y="1628800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</a:t>
              </a:r>
              <a:r>
                <a:rPr lang="en-US" altLang="zh-CN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Bob</a:t>
              </a:r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公钥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2204864"/>
            <a:ext cx="3995936" cy="974597"/>
            <a:chOff x="0" y="2204864"/>
            <a:chExt cx="3995936" cy="974597"/>
          </a:xfrm>
        </p:grpSpPr>
        <p:sp>
          <p:nvSpPr>
            <p:cNvPr id="14" name="矩形 13"/>
            <p:cNvSpPr/>
            <p:nvPr/>
          </p:nvSpPr>
          <p:spPr>
            <a:xfrm>
              <a:off x="0" y="2204864"/>
              <a:ext cx="20162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原始请求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，确认原始请求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被篡改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15616" y="2852936"/>
              <a:ext cx="2880320" cy="326525"/>
            </a:xfrm>
            <a:custGeom>
              <a:avLst/>
              <a:gdLst>
                <a:gd name="connsiteX0" fmla="*/ 2649071 w 2649071"/>
                <a:gd name="connsiteY0" fmla="*/ 147918 h 326525"/>
                <a:gd name="connsiteX1" fmla="*/ 1290918 w 2649071"/>
                <a:gd name="connsiteY1" fmla="*/ 322730 h 326525"/>
                <a:gd name="connsiteX2" fmla="*/ 0 w 2649071"/>
                <a:gd name="connsiteY2" fmla="*/ 0 h 32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9071" h="326525">
                  <a:moveTo>
                    <a:pt x="2649071" y="147918"/>
                  </a:moveTo>
                  <a:cubicBezTo>
                    <a:pt x="2190750" y="247650"/>
                    <a:pt x="1732430" y="347383"/>
                    <a:pt x="1290918" y="322730"/>
                  </a:cubicBezTo>
                  <a:cubicBezTo>
                    <a:pt x="849406" y="298077"/>
                    <a:pt x="424703" y="149038"/>
                    <a:pt x="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7504" y="2958353"/>
            <a:ext cx="4437602" cy="802508"/>
            <a:chOff x="107504" y="2958353"/>
            <a:chExt cx="4437602" cy="802508"/>
          </a:xfrm>
        </p:grpSpPr>
        <p:sp>
          <p:nvSpPr>
            <p:cNvPr id="16" name="矩形 15"/>
            <p:cNvSpPr/>
            <p:nvPr/>
          </p:nvSpPr>
          <p:spPr>
            <a:xfrm>
              <a:off x="107504" y="3068960"/>
              <a:ext cx="18786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原始时间戳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，确认消息是即时的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04365" y="2958353"/>
              <a:ext cx="3240741" cy="802508"/>
            </a:xfrm>
            <a:custGeom>
              <a:avLst/>
              <a:gdLst>
                <a:gd name="connsiteX0" fmla="*/ 3240741 w 3240741"/>
                <a:gd name="connsiteY0" fmla="*/ 0 h 802508"/>
                <a:gd name="connsiteX1" fmla="*/ 1600200 w 3240741"/>
                <a:gd name="connsiteY1" fmla="*/ 739588 h 802508"/>
                <a:gd name="connsiteX2" fmla="*/ 0 w 3240741"/>
                <a:gd name="connsiteY2" fmla="*/ 712694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741" h="802508">
                  <a:moveTo>
                    <a:pt x="3240741" y="0"/>
                  </a:moveTo>
                  <a:cubicBezTo>
                    <a:pt x="2690532" y="310403"/>
                    <a:pt x="2140323" y="620806"/>
                    <a:pt x="1600200" y="739588"/>
                  </a:cubicBezTo>
                  <a:cubicBezTo>
                    <a:pt x="1060077" y="858370"/>
                    <a:pt x="530038" y="785532"/>
                    <a:pt x="0" y="71269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66735" y="1628800"/>
            <a:ext cx="1812007" cy="1649474"/>
            <a:chOff x="1374247" y="1988840"/>
            <a:chExt cx="1812007" cy="1649474"/>
          </a:xfrm>
        </p:grpSpPr>
        <p:sp>
          <p:nvSpPr>
            <p:cNvPr id="23" name="椭圆 22"/>
            <p:cNvSpPr/>
            <p:nvPr/>
          </p:nvSpPr>
          <p:spPr>
            <a:xfrm rot="2687344">
              <a:off x="1374247" y="2126146"/>
              <a:ext cx="399630" cy="1512168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47664" y="1988840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</a:t>
              </a:r>
              <a:r>
                <a:rPr lang="en-US" altLang="zh-CN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Alice</a:t>
              </a:r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公钥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67944" y="3501008"/>
            <a:ext cx="1569660" cy="2529572"/>
            <a:chOff x="1158223" y="1628800"/>
            <a:chExt cx="1569660" cy="2529572"/>
          </a:xfrm>
        </p:grpSpPr>
        <p:sp>
          <p:nvSpPr>
            <p:cNvPr id="26" name="椭圆 25"/>
            <p:cNvSpPr/>
            <p:nvPr/>
          </p:nvSpPr>
          <p:spPr>
            <a:xfrm>
              <a:off x="1662279" y="1628800"/>
              <a:ext cx="399630" cy="2088232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58223" y="3789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双向身份认证</a:t>
              </a:r>
              <a:endPara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2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可以更严格的控制目录中的密钥分配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每个用户拥有管理员的公钥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1,2,4,5</a:t>
            </a:r>
            <a:r>
              <a:rPr lang="zh-CN" altLang="en-US" dirty="0" smtClean="0"/>
              <a:t>步是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分别获得对方的公钥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可以保存已获得的公钥，而不必每次都重新获得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考虑到对方可能更换公钥，应定期重新申请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3,6,7</a:t>
            </a:r>
            <a:r>
              <a:rPr lang="zh-CN" altLang="en-US" dirty="0" smtClean="0"/>
              <a:t>步用于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的相互认证，防止他人假冒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98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6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4</a:t>
            </a:r>
            <a:r>
              <a:rPr lang="zh-CN" altLang="en-US" dirty="0" smtClean="0"/>
              <a:t>、公钥证书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itchFamily="18" charset="0"/>
              </a:rPr>
              <a:t>管理员成为系统安全性的瓶颈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endParaRPr lang="en-US" altLang="zh-CN" dirty="0" smtClean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证书</a:t>
            </a:r>
            <a:r>
              <a:rPr lang="zh-CN" altLang="en-US" dirty="0">
                <a:cs typeface="Times New Roman" pitchFamily="18" charset="0"/>
              </a:rPr>
              <a:t>内容用认证中心</a:t>
            </a:r>
            <a:r>
              <a:rPr lang="en-US" altLang="zh-CN" dirty="0">
                <a:cs typeface="Times New Roman" pitchFamily="18" charset="0"/>
              </a:rPr>
              <a:t>CA</a:t>
            </a:r>
            <a:r>
              <a:rPr lang="zh-CN" altLang="en-US" dirty="0">
                <a:cs typeface="Times New Roman" pitchFamily="18" charset="0"/>
              </a:rPr>
              <a:t>（或其他可信第三方）的私钥进行签名</a:t>
            </a:r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证书将用户身份与公钥绑定在一起</a:t>
            </a:r>
            <a:endParaRPr lang="en-AU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cs typeface="Times New Roman" pitchFamily="18" charset="0"/>
              </a:rPr>
              <a:t>通常还包括：有效期、权限等信息</a:t>
            </a:r>
            <a:endParaRPr lang="en-AU" altLang="zh-CN" dirty="0" smtClean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公钥证书保证密钥交换不需要与公钥授权中心的实时连接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通信各方使用证书来交换密钥</a:t>
            </a:r>
            <a:endParaRPr lang="en-AU" altLang="zh-CN" dirty="0">
              <a:cs typeface="Times New Roman" pitchFamily="18" charset="0"/>
            </a:endParaRPr>
          </a:p>
          <a:p>
            <a:r>
              <a:rPr lang="zh-CN" altLang="en-US" dirty="0" smtClean="0">
                <a:cs typeface="Times New Roman" pitchFamily="18" charset="0"/>
              </a:rPr>
              <a:t>任何知道</a:t>
            </a:r>
            <a:r>
              <a:rPr lang="en-US" altLang="zh-CN" dirty="0" smtClean="0">
                <a:cs typeface="Times New Roman" pitchFamily="18" charset="0"/>
              </a:rPr>
              <a:t>CA</a:t>
            </a:r>
            <a:r>
              <a:rPr lang="zh-CN" altLang="en-US" dirty="0" smtClean="0">
                <a:cs typeface="Times New Roman" pitchFamily="18" charset="0"/>
              </a:rPr>
              <a:t>公钥的用户都可以对证书进行验证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endParaRPr lang="en-US" altLang="zh-CN" dirty="0" smtClean="0">
              <a:ea typeface="+mn-ea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密码学导论</a:t>
            </a:r>
            <a:r>
              <a:rPr lang="en-US" altLang="zh-CN" smtClean="0"/>
              <a:t>--</a:t>
            </a:r>
            <a:r>
              <a:rPr lang="zh-CN" altLang="en-US" smtClean="0"/>
              <a:t>中国科学技术大学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836-6F9F-42A8-9450-B93EA774C316}" type="slidenum">
              <a:rPr lang="zh-CN" altLang="en-US" smtClean="0"/>
              <a:pPr>
                <a:defRPr/>
              </a:pPr>
              <a:t>99</a:t>
            </a:fld>
            <a:endParaRPr lang="en-US" altLang="zh-CN" dirty="0"/>
          </a:p>
        </p:txBody>
      </p:sp>
      <p:sp>
        <p:nvSpPr>
          <p:cNvPr id="11" name="流程图: 合并 10"/>
          <p:cNvSpPr/>
          <p:nvPr/>
        </p:nvSpPr>
        <p:spPr>
          <a:xfrm>
            <a:off x="107504" y="6165304"/>
            <a:ext cx="144016" cy="144016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2008最新公益系列精品PPT模板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2008最新公益系列精品PPT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08最新公益系列精品PPT模板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8最新公益系列精品PPT模板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2008最新公益系列精品PPT模板</Template>
  <TotalTime>2878</TotalTime>
  <Words>9508</Words>
  <Application>Microsoft Office PowerPoint</Application>
  <PresentationFormat>全屏显示(4:3)</PresentationFormat>
  <Paragraphs>1543</Paragraphs>
  <Slides>132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4" baseType="lpstr">
      <vt:lpstr>楷体</vt:lpstr>
      <vt:lpstr>Times New Roman</vt:lpstr>
      <vt:lpstr>Wingdings</vt:lpstr>
      <vt:lpstr>微软雅黑</vt:lpstr>
      <vt:lpstr>Arial</vt:lpstr>
      <vt:lpstr>Symbol</vt:lpstr>
      <vt:lpstr>宋体</vt:lpstr>
      <vt:lpstr>Arial Unicode MS</vt:lpstr>
      <vt:lpstr>Consolas</vt:lpstr>
      <vt:lpstr>Calibri</vt:lpstr>
      <vt:lpstr>2008最新公益系列精品PPT模板</vt:lpstr>
      <vt:lpstr>Equation</vt:lpstr>
      <vt:lpstr>密码学导论˙第7章 公开密钥密码</vt:lpstr>
      <vt:lpstr>本章内容</vt:lpstr>
      <vt:lpstr>第一节 公开密钥密码的概念</vt:lpstr>
      <vt:lpstr>PowerPoint 演示文稿</vt:lpstr>
      <vt:lpstr>PowerPoint 演示文稿</vt:lpstr>
      <vt:lpstr>对称和非对称密钥加密的主要区别</vt:lpstr>
      <vt:lpstr>PowerPoint 演示文稿</vt:lpstr>
      <vt:lpstr>公开密钥密码体制</vt:lpstr>
      <vt:lpstr>公钥密码体制的主要应用</vt:lpstr>
      <vt:lpstr>PowerPoint 演示文稿</vt:lpstr>
      <vt:lpstr>PowerPoint 演示文稿</vt:lpstr>
      <vt:lpstr>对公开密钥密码编码系统的要求</vt:lpstr>
      <vt:lpstr>公钥密码的常规分析</vt:lpstr>
      <vt:lpstr>第二节 RSA公开密钥标准</vt:lpstr>
      <vt:lpstr>概述</vt:lpstr>
      <vt:lpstr>PowerPoint 演示文稿</vt:lpstr>
      <vt:lpstr>RSA算法流程</vt:lpstr>
      <vt:lpstr>PowerPoint 演示文稿</vt:lpstr>
      <vt:lpstr>PowerPoint 演示文稿</vt:lpstr>
      <vt:lpstr>实现方面的考虑</vt:lpstr>
      <vt:lpstr>PowerPoint 演示文稿</vt:lpstr>
      <vt:lpstr>PowerPoint 演示文稿</vt:lpstr>
      <vt:lpstr>RSA的安全性</vt:lpstr>
      <vt:lpstr>数学攻击</vt:lpstr>
      <vt:lpstr>PowerPoint 演示文稿</vt:lpstr>
      <vt:lpstr>p和q的选取约束</vt:lpstr>
      <vt:lpstr>PowerPoint 演示文稿</vt:lpstr>
      <vt:lpstr>PowerPoint 演示文稿</vt:lpstr>
      <vt:lpstr>计时攻击</vt:lpstr>
      <vt:lpstr>共模攻击</vt:lpstr>
      <vt:lpstr>选择密文攻击</vt:lpstr>
      <vt:lpstr>针对使用过程的攻击</vt:lpstr>
      <vt:lpstr>最优非对称加密填充</vt:lpstr>
      <vt:lpstr>盲签名</vt:lpstr>
      <vt:lpstr>Chaum盲签名协议</vt:lpstr>
      <vt:lpstr>完全盲签名</vt:lpstr>
      <vt:lpstr>PowerPoint 演示文稿</vt:lpstr>
      <vt:lpstr>PowerPoint 演示文稿</vt:lpstr>
      <vt:lpstr>第三节 椭圆曲线密码</vt:lpstr>
      <vt:lpstr>椭圆曲线密码编码学ECC</vt:lpstr>
      <vt:lpstr>一、椭圆曲线算术</vt:lpstr>
      <vt:lpstr>实数域上的椭圆曲线</vt:lpstr>
      <vt:lpstr>椭圆曲线的加法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数学描述</vt:lpstr>
      <vt:lpstr>PowerPoint 演示文稿</vt:lpstr>
      <vt:lpstr>有限域上的椭圆曲线</vt:lpstr>
      <vt:lpstr>两种有限域上的椭圆曲线</vt:lpstr>
      <vt:lpstr>定义在Zp上的素曲线Ep(a,b)</vt:lpstr>
      <vt:lpstr>椭圆曲线上的点</vt:lpstr>
      <vt:lpstr>PowerPoint 演示文稿</vt:lpstr>
      <vt:lpstr>PowerPoint 演示文稿</vt:lpstr>
      <vt:lpstr>PowerPoint 演示文稿</vt:lpstr>
      <vt:lpstr>定义在GF(2m)上的二元曲线E2m(a,b)</vt:lpstr>
      <vt:lpstr>PowerPoint 演示文稿</vt:lpstr>
      <vt:lpstr>PowerPoint 演示文稿</vt:lpstr>
      <vt:lpstr>二、椭圆曲线密码学</vt:lpstr>
      <vt:lpstr>PowerPoint 演示文稿</vt:lpstr>
      <vt:lpstr>ECC加/解密</vt:lpstr>
      <vt:lpstr>PowerPoint 演示文稿</vt:lpstr>
      <vt:lpstr>消息映射算法</vt:lpstr>
      <vt:lpstr>Menozes-Vanstone椭圆曲线密码</vt:lpstr>
      <vt:lpstr>Massey-Omura公钥体制</vt:lpstr>
      <vt:lpstr>Massey-Omura在椭圆曲线上实现</vt:lpstr>
      <vt:lpstr>ECC的安全性</vt:lpstr>
      <vt:lpstr>第四节 其它公钥密码体制</vt:lpstr>
      <vt:lpstr>一、Rabin密码</vt:lpstr>
      <vt:lpstr>PowerPoint 演示文稿</vt:lpstr>
      <vt:lpstr>PowerPoint 演示文稿</vt:lpstr>
      <vt:lpstr>PowerPoint 演示文稿</vt:lpstr>
      <vt:lpstr>二、ElGamal密码</vt:lpstr>
      <vt:lpstr>ElGamal密码</vt:lpstr>
      <vt:lpstr>PowerPoint 演示文稿</vt:lpstr>
      <vt:lpstr>PowerPoint 演示文稿</vt:lpstr>
      <vt:lpstr>ElGamal算法在椭圆曲线上实现</vt:lpstr>
      <vt:lpstr>三、背包公钥加密</vt:lpstr>
      <vt:lpstr>Merkle-Hellman背包加密</vt:lpstr>
      <vt:lpstr>PowerPoint 演示文稿</vt:lpstr>
      <vt:lpstr>PowerPoint 演示文稿</vt:lpstr>
      <vt:lpstr>四、概率公钥密码</vt:lpstr>
      <vt:lpstr>Blum-Goldwasser概率加密</vt:lpstr>
      <vt:lpstr>Blum-Goldwasser概率密码</vt:lpstr>
      <vt:lpstr>PowerPoint 演示文稿</vt:lpstr>
      <vt:lpstr>PowerPoint 演示文稿</vt:lpstr>
      <vt:lpstr>第五节 公钥密码系统的密钥管理</vt:lpstr>
      <vt:lpstr>一、密钥长度</vt:lpstr>
      <vt:lpstr>PowerPoint 演示文稿</vt:lpstr>
      <vt:lpstr>PowerPoint 演示文稿</vt:lpstr>
      <vt:lpstr>PowerPoint 演示文稿</vt:lpstr>
      <vt:lpstr>二、公钥密码系统的密钥分配</vt:lpstr>
      <vt:lpstr>1、公钥的公开发布</vt:lpstr>
      <vt:lpstr>2、公开可访问的目录</vt:lpstr>
      <vt:lpstr>3、公钥授权</vt:lpstr>
      <vt:lpstr>PowerPoint 演示文稿</vt:lpstr>
      <vt:lpstr>4、公钥证书</vt:lpstr>
      <vt:lpstr>PowerPoint 演示文稿</vt:lpstr>
      <vt:lpstr>PowerPoint 演示文稿</vt:lpstr>
      <vt:lpstr>一个证书的例子</vt:lpstr>
      <vt:lpstr>5、X.509认证服务</vt:lpstr>
      <vt:lpstr>公钥证书的产生过程</vt:lpstr>
      <vt:lpstr>证书</vt:lpstr>
      <vt:lpstr>证书链与证书的获取</vt:lpstr>
      <vt:lpstr>证书的撤销</vt:lpstr>
      <vt:lpstr>认证过程</vt:lpstr>
      <vt:lpstr>X.509 v3</vt:lpstr>
      <vt:lpstr>6、公钥基础设施</vt:lpstr>
      <vt:lpstr>PowerPoint 演示文稿</vt:lpstr>
      <vt:lpstr>三、组合公钥</vt:lpstr>
      <vt:lpstr>生成密钥矩阵</vt:lpstr>
      <vt:lpstr>PowerPoint 演示文稿</vt:lpstr>
      <vt:lpstr>PowerPoint 演示文稿</vt:lpstr>
      <vt:lpstr>四、利用公钥密码分配对称密钥</vt:lpstr>
      <vt:lpstr>简单的密钥交换协议</vt:lpstr>
      <vt:lpstr>中间人攻击</vt:lpstr>
      <vt:lpstr>具有保密和认证的密钥分配</vt:lpstr>
      <vt:lpstr>混合密钥分配</vt:lpstr>
      <vt:lpstr>五、密钥协商协议</vt:lpstr>
      <vt:lpstr>1、D-H协议算法</vt:lpstr>
      <vt:lpstr>PowerPoint 演示文稿</vt:lpstr>
      <vt:lpstr>中间人攻击</vt:lpstr>
      <vt:lpstr>Hughes对Diffie-Hellman方法的改进</vt:lpstr>
      <vt:lpstr>Diffie-Hellman的椭圆曲线实现</vt:lpstr>
      <vt:lpstr>PowerPoint 演示文稿</vt:lpstr>
      <vt:lpstr>2、MTI密钥协商协议</vt:lpstr>
      <vt:lpstr>3、加密密钥交换协议EKE</vt:lpstr>
      <vt:lpstr>PowerPoint 演示文稿</vt:lpstr>
      <vt:lpstr>加强的EKE</vt:lpstr>
      <vt:lpstr>PowerPoint 演示文稿</vt:lpstr>
    </vt:vector>
  </TitlesOfParts>
  <Company>USTC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密码学导论</dc:title>
  <dc:creator>李卫海</dc:creator>
  <cp:lastModifiedBy>李卫海</cp:lastModifiedBy>
  <cp:revision>319</cp:revision>
  <dcterms:created xsi:type="dcterms:W3CDTF">2009-10-05T06:48:12Z</dcterms:created>
  <dcterms:modified xsi:type="dcterms:W3CDTF">2017-06-01T01:55:44Z</dcterms:modified>
</cp:coreProperties>
</file>